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Raleway"/>
      <p:regular r:id="rId28"/>
      <p:bold r:id="rId29"/>
      <p:italic r:id="rId30"/>
      <p:boldItalic r:id="rId31"/>
    </p:embeddedFont>
    <p:embeddedFont>
      <p:font typeface="Lato"/>
      <p:regular r:id="rId32"/>
      <p:bold r:id="rId33"/>
      <p:italic r:id="rId34"/>
      <p:boldItalic r:id="rId35"/>
    </p:embeddedFont>
    <p:embeddedFont>
      <p:font typeface="Libre Baskerville"/>
      <p:regular r:id="rId36"/>
      <p:bold r:id="rId37"/>
      <p:italic r:id="rId38"/>
    </p:embeddedFont>
    <p:embeddedFont>
      <p:font typeface="Fira Sans"/>
      <p:regular r:id="rId39"/>
      <p:bold r:id="rId40"/>
      <p:italic r:id="rId41"/>
      <p:boldItalic r:id="rId42"/>
    </p:embeddedFont>
    <p:embeddedFont>
      <p:font typeface="Raleway Medium"/>
      <p:regular r:id="rId43"/>
      <p:bold r:id="rId44"/>
      <p:italic r:id="rId45"/>
      <p:boldItalic r:id="rId46"/>
    </p:embeddedFont>
    <p:embeddedFont>
      <p:font typeface="Helvetica Neue Light"/>
      <p:regular r:id="rId47"/>
      <p:bold r:id="rId48"/>
      <p:italic r:id="rId49"/>
      <p:boldItalic r:id="rId50"/>
    </p:embeddedFont>
    <p:embeddedFont>
      <p:font typeface="Oswald"/>
      <p:regular r:id="rId51"/>
      <p:bold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3" roundtripDataSignature="AMtx7micBVGNUUjpZCeD3J5SeQrBSqhC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-bold.fntdata"/><Relationship Id="rId42" Type="http://schemas.openxmlformats.org/officeDocument/2006/relationships/font" Target="fonts/FiraSans-boldItalic.fntdata"/><Relationship Id="rId41" Type="http://schemas.openxmlformats.org/officeDocument/2006/relationships/font" Target="fonts/FiraSans-italic.fntdata"/><Relationship Id="rId44" Type="http://schemas.openxmlformats.org/officeDocument/2006/relationships/font" Target="fonts/RalewayMedium-bold.fntdata"/><Relationship Id="rId43" Type="http://schemas.openxmlformats.org/officeDocument/2006/relationships/font" Target="fonts/RalewayMedium-regular.fntdata"/><Relationship Id="rId46" Type="http://schemas.openxmlformats.org/officeDocument/2006/relationships/font" Target="fonts/RalewayMedium-boldItalic.fntdata"/><Relationship Id="rId45" Type="http://schemas.openxmlformats.org/officeDocument/2006/relationships/font" Target="fonts/Raleway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Light-bold.fntdata"/><Relationship Id="rId47" Type="http://schemas.openxmlformats.org/officeDocument/2006/relationships/font" Target="fonts/HelveticaNeueLight-regular.fntdata"/><Relationship Id="rId49" Type="http://schemas.openxmlformats.org/officeDocument/2006/relationships/font" Target="fonts/HelveticaNeue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boldItalic.fntdata"/><Relationship Id="rId30" Type="http://schemas.openxmlformats.org/officeDocument/2006/relationships/font" Target="fonts/Raleway-italic.fntdata"/><Relationship Id="rId33" Type="http://schemas.openxmlformats.org/officeDocument/2006/relationships/font" Target="fonts/Lato-bold.fntdata"/><Relationship Id="rId32" Type="http://schemas.openxmlformats.org/officeDocument/2006/relationships/font" Target="fonts/Lato-regular.fntdata"/><Relationship Id="rId35" Type="http://schemas.openxmlformats.org/officeDocument/2006/relationships/font" Target="fonts/Lato-boldItalic.fntdata"/><Relationship Id="rId34" Type="http://schemas.openxmlformats.org/officeDocument/2006/relationships/font" Target="fonts/Lato-italic.fntdata"/><Relationship Id="rId37" Type="http://schemas.openxmlformats.org/officeDocument/2006/relationships/font" Target="fonts/LibreBaskerville-bold.fntdata"/><Relationship Id="rId36" Type="http://schemas.openxmlformats.org/officeDocument/2006/relationships/font" Target="fonts/LibreBaskerville-regular.fntdata"/><Relationship Id="rId39" Type="http://schemas.openxmlformats.org/officeDocument/2006/relationships/font" Target="fonts/FiraSans-regular.fntdata"/><Relationship Id="rId38" Type="http://schemas.openxmlformats.org/officeDocument/2006/relationships/font" Target="fonts/LibreBaskerville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aleway-regular.fntdata"/><Relationship Id="rId27" Type="http://schemas.openxmlformats.org/officeDocument/2006/relationships/slide" Target="slides/slide22.xml"/><Relationship Id="rId29" Type="http://schemas.openxmlformats.org/officeDocument/2006/relationships/font" Target="fonts/Raleway-bold.fntdata"/><Relationship Id="rId51" Type="http://schemas.openxmlformats.org/officeDocument/2006/relationships/font" Target="fonts/Oswald-regular.fntdata"/><Relationship Id="rId50" Type="http://schemas.openxmlformats.org/officeDocument/2006/relationships/font" Target="fonts/HelveticaNeueLight-boldItalic.fntdata"/><Relationship Id="rId53" Type="http://customschemas.google.com/relationships/presentationmetadata" Target="metadata"/><Relationship Id="rId52" Type="http://schemas.openxmlformats.org/officeDocument/2006/relationships/font" Target="fonts/Oswa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134940" y="686475"/>
            <a:ext cx="65883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6" name="Google Shape;21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3" name="Google Shape;25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7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0" name="Google Shape;27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9" name="Google Shape;27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8" name="Google Shape;288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" name="Google Shape;47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1" name="Google Shape;5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e 1">
  <p:cSld name="TITLE_AND_BODY_2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/>
          <p:nvPr>
            <p:ph idx="2" type="pic"/>
          </p:nvPr>
        </p:nvSpPr>
        <p:spPr>
          <a:xfrm>
            <a:off x="1129605" y="334863"/>
            <a:ext cx="6876000" cy="31209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37"/>
          <p:cNvSpPr txBox="1"/>
          <p:nvPr>
            <p:ph type="title"/>
          </p:nvPr>
        </p:nvSpPr>
        <p:spPr>
          <a:xfrm>
            <a:off x="892969" y="3542854"/>
            <a:ext cx="73581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61" name="Google Shape;61;p37"/>
          <p:cNvSpPr txBox="1"/>
          <p:nvPr>
            <p:ph idx="1" type="body"/>
          </p:nvPr>
        </p:nvSpPr>
        <p:spPr>
          <a:xfrm>
            <a:off x="892969" y="4319736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5pPr>
            <a:lvl6pPr indent="-2857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2" name="Google Shape;62;p37"/>
          <p:cNvSpPr txBox="1"/>
          <p:nvPr>
            <p:ph idx="12" type="sldNum"/>
          </p:nvPr>
        </p:nvSpPr>
        <p:spPr>
          <a:xfrm>
            <a:off x="4437983" y="4875609"/>
            <a:ext cx="2589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e 2">
  <p:cSld name="TITLE_AND_BODY_3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8"/>
          <p:cNvSpPr/>
          <p:nvPr>
            <p:ph idx="2" type="pic"/>
          </p:nvPr>
        </p:nvSpPr>
        <p:spPr>
          <a:xfrm>
            <a:off x="1129605" y="334863"/>
            <a:ext cx="6876000" cy="31209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8"/>
          <p:cNvSpPr txBox="1"/>
          <p:nvPr>
            <p:ph type="title"/>
          </p:nvPr>
        </p:nvSpPr>
        <p:spPr>
          <a:xfrm>
            <a:off x="892969" y="3542854"/>
            <a:ext cx="73581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66" name="Google Shape;66;p38"/>
          <p:cNvSpPr txBox="1"/>
          <p:nvPr>
            <p:ph idx="1" type="body"/>
          </p:nvPr>
        </p:nvSpPr>
        <p:spPr>
          <a:xfrm>
            <a:off x="892969" y="4319736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5pPr>
            <a:lvl6pPr indent="-2857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7" name="Google Shape;67;p38"/>
          <p:cNvSpPr txBox="1"/>
          <p:nvPr>
            <p:ph idx="12" type="sldNum"/>
          </p:nvPr>
        </p:nvSpPr>
        <p:spPr>
          <a:xfrm>
            <a:off x="4437983" y="4875609"/>
            <a:ext cx="2589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descr="PDM_Royez_2010 Planches_A1-1.jpg" id="68" name="Google Shape;68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5292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e 3">
  <p:cSld name="TITLE_AND_BODY_4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9"/>
          <p:cNvSpPr/>
          <p:nvPr>
            <p:ph idx="2" type="pic"/>
          </p:nvPr>
        </p:nvSpPr>
        <p:spPr>
          <a:xfrm>
            <a:off x="1129605" y="334863"/>
            <a:ext cx="6876000" cy="31209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9"/>
          <p:cNvSpPr txBox="1"/>
          <p:nvPr>
            <p:ph type="title"/>
          </p:nvPr>
        </p:nvSpPr>
        <p:spPr>
          <a:xfrm>
            <a:off x="892969" y="3542854"/>
            <a:ext cx="73581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72" name="Google Shape;72;p39"/>
          <p:cNvSpPr txBox="1"/>
          <p:nvPr>
            <p:ph idx="1" type="body"/>
          </p:nvPr>
        </p:nvSpPr>
        <p:spPr>
          <a:xfrm>
            <a:off x="892969" y="4319736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5pPr>
            <a:lvl6pPr indent="-2857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3" name="Google Shape;73;p39"/>
          <p:cNvSpPr txBox="1"/>
          <p:nvPr>
            <p:ph idx="12" type="sldNum"/>
          </p:nvPr>
        </p:nvSpPr>
        <p:spPr>
          <a:xfrm>
            <a:off x="4437983" y="4875609"/>
            <a:ext cx="2589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descr="PDM_Royez_2010 Planches_A1-1.jpg" id="74" name="Google Shape;7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5292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e 4">
  <p:cSld name="TITLE_AND_BODY_5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0"/>
          <p:cNvSpPr/>
          <p:nvPr>
            <p:ph idx="2" type="pic"/>
          </p:nvPr>
        </p:nvSpPr>
        <p:spPr>
          <a:xfrm>
            <a:off x="1129605" y="334863"/>
            <a:ext cx="6876000" cy="31209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0"/>
          <p:cNvSpPr txBox="1"/>
          <p:nvPr>
            <p:ph type="title"/>
          </p:nvPr>
        </p:nvSpPr>
        <p:spPr>
          <a:xfrm>
            <a:off x="892969" y="3542854"/>
            <a:ext cx="73581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78" name="Google Shape;78;p40"/>
          <p:cNvSpPr txBox="1"/>
          <p:nvPr>
            <p:ph idx="1" type="body"/>
          </p:nvPr>
        </p:nvSpPr>
        <p:spPr>
          <a:xfrm>
            <a:off x="892969" y="4319736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5pPr>
            <a:lvl6pPr indent="-2857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9" name="Google Shape;79;p40"/>
          <p:cNvSpPr txBox="1"/>
          <p:nvPr>
            <p:ph idx="12" type="sldNum"/>
          </p:nvPr>
        </p:nvSpPr>
        <p:spPr>
          <a:xfrm>
            <a:off x="4437983" y="4875609"/>
            <a:ext cx="2589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descr="PDM_Royez_2010 Planches_A1-1.jpg" id="80" name="Google Shape;80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5292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e">
  <p:cSld name="TITLE_AND_BODY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/>
          <p:nvPr>
            <p:ph idx="2" type="pic"/>
          </p:nvPr>
        </p:nvSpPr>
        <p:spPr>
          <a:xfrm>
            <a:off x="1129605" y="334863"/>
            <a:ext cx="6876000" cy="31209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25"/>
          <p:cNvSpPr txBox="1"/>
          <p:nvPr>
            <p:ph type="title"/>
          </p:nvPr>
        </p:nvSpPr>
        <p:spPr>
          <a:xfrm>
            <a:off x="892969" y="3542854"/>
            <a:ext cx="73581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" type="body"/>
          </p:nvPr>
        </p:nvSpPr>
        <p:spPr>
          <a:xfrm>
            <a:off x="892969" y="4319736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5pPr>
            <a:lvl6pPr indent="-2857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idx="12" type="sldNum"/>
          </p:nvPr>
        </p:nvSpPr>
        <p:spPr>
          <a:xfrm>
            <a:off x="4437983" y="4875609"/>
            <a:ext cx="2589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- Centré">
  <p:cSld name="Titre - Centré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6"/>
          <p:cNvSpPr txBox="1"/>
          <p:nvPr>
            <p:ph type="title"/>
          </p:nvPr>
        </p:nvSpPr>
        <p:spPr>
          <a:xfrm>
            <a:off x="892969" y="1701105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2" type="sldNum"/>
          </p:nvPr>
        </p:nvSpPr>
        <p:spPr>
          <a:xfrm>
            <a:off x="4437983" y="4878958"/>
            <a:ext cx="2589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" name="Google Shape;2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3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32.png"/><Relationship Id="rId5" Type="http://schemas.openxmlformats.org/officeDocument/2006/relationships/image" Target="../media/image18.png"/><Relationship Id="rId6" Type="http://schemas.openxmlformats.org/officeDocument/2006/relationships/image" Target="../media/image5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24.jpg"/><Relationship Id="rId5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30.png"/><Relationship Id="rId5" Type="http://schemas.openxmlformats.org/officeDocument/2006/relationships/image" Target="../media/image6.png"/><Relationship Id="rId6" Type="http://schemas.openxmlformats.org/officeDocument/2006/relationships/image" Target="../media/image33.jpg"/><Relationship Id="rId7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44.jpg"/><Relationship Id="rId5" Type="http://schemas.openxmlformats.org/officeDocument/2006/relationships/image" Target="../media/image36.png"/><Relationship Id="rId6" Type="http://schemas.openxmlformats.org/officeDocument/2006/relationships/image" Target="../media/image35.png"/><Relationship Id="rId7" Type="http://schemas.openxmlformats.org/officeDocument/2006/relationships/image" Target="../media/image3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40.png"/><Relationship Id="rId5" Type="http://schemas.openxmlformats.org/officeDocument/2006/relationships/image" Target="../media/image39.png"/><Relationship Id="rId6" Type="http://schemas.openxmlformats.org/officeDocument/2006/relationships/image" Target="../media/image41.jpg"/><Relationship Id="rId7" Type="http://schemas.openxmlformats.org/officeDocument/2006/relationships/image" Target="../media/image42.jpg"/><Relationship Id="rId8" Type="http://schemas.openxmlformats.org/officeDocument/2006/relationships/image" Target="../media/image4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4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4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55.jpg"/><Relationship Id="rId5" Type="http://schemas.openxmlformats.org/officeDocument/2006/relationships/image" Target="../media/image49.jpg"/><Relationship Id="rId6" Type="http://schemas.openxmlformats.org/officeDocument/2006/relationships/image" Target="../media/image50.png"/><Relationship Id="rId7" Type="http://schemas.openxmlformats.org/officeDocument/2006/relationships/image" Target="../media/image58.png"/><Relationship Id="rId8" Type="http://schemas.openxmlformats.org/officeDocument/2006/relationships/image" Target="../media/image5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31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20.png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Relationship Id="rId4" Type="http://schemas.openxmlformats.org/officeDocument/2006/relationships/image" Target="../media/image54.png"/><Relationship Id="rId5" Type="http://schemas.openxmlformats.org/officeDocument/2006/relationships/image" Target="../media/image51.png"/><Relationship Id="rId6" Type="http://schemas.openxmlformats.org/officeDocument/2006/relationships/image" Target="../media/image53.png"/><Relationship Id="rId7" Type="http://schemas.openxmlformats.org/officeDocument/2006/relationships/image" Target="../media/image5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7.png"/><Relationship Id="rId5" Type="http://schemas.openxmlformats.org/officeDocument/2006/relationships/image" Target="../media/image15.jp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7.png"/><Relationship Id="rId7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23.jpg"/><Relationship Id="rId5" Type="http://schemas.openxmlformats.org/officeDocument/2006/relationships/image" Target="../media/image17.jpg"/><Relationship Id="rId6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3150" y="-47400"/>
            <a:ext cx="7788216" cy="51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0" y="-47300"/>
            <a:ext cx="4002000" cy="5190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fr" sz="25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0" i="1" sz="25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-45300" y="4748825"/>
            <a:ext cx="407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IUHF Congress, Berlin - 09/19/2024</a:t>
            </a:r>
            <a:endParaRPr b="0" i="0" sz="14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76200" y="1129000"/>
            <a:ext cx="38481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5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Community-based and </a:t>
            </a:r>
            <a:endParaRPr b="0" i="0" sz="35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5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integrated </a:t>
            </a:r>
            <a:r>
              <a:rPr b="0" i="0" lang="fr" sz="39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flood risk management</a:t>
            </a:r>
            <a:r>
              <a:rPr b="0" i="0" lang="fr" sz="35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0" i="0" sz="35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1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in the suburbs of Dakar, Senegal</a:t>
            </a:r>
            <a:endParaRPr b="0" i="0" sz="31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6650" y="81575"/>
            <a:ext cx="3426750" cy="8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98" name="Google Shape;19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2050" y="600175"/>
            <a:ext cx="4219676" cy="232936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0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History of floods in Dakar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5">
            <a:alphaModFix/>
          </a:blip>
          <a:srcRect b="13381" l="0" r="7816" t="0"/>
          <a:stretch/>
        </p:blipFill>
        <p:spPr>
          <a:xfrm>
            <a:off x="4924325" y="2845000"/>
            <a:ext cx="4219675" cy="22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605950" y="1042025"/>
            <a:ext cx="42993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As a result, many properties were abandoned by their inhabitants</a:t>
            </a:r>
            <a:endParaRPr b="0" i="0" sz="2037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descr="Une image contenant extérieur, bâtiment, vieux, assis&#10;&#10;Description générée automatiquement" id="203" name="Google Shape;20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724" y="1921702"/>
            <a:ext cx="4219675" cy="316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08" name="Google Shape;20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Public answer to floods: urban-water policies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0" name="Google Shape;210;p11"/>
          <p:cNvPicPr preferRelativeResize="0"/>
          <p:nvPr/>
        </p:nvPicPr>
        <p:blipFill rotWithShape="1">
          <a:blip r:embed="rId4">
            <a:alphaModFix/>
          </a:blip>
          <a:srcRect b="11261" l="7381" r="0" t="9202"/>
          <a:stretch/>
        </p:blipFill>
        <p:spPr>
          <a:xfrm rot="5400000">
            <a:off x="983424" y="346627"/>
            <a:ext cx="3624352" cy="440304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1"/>
          <p:cNvSpPr txBox="1"/>
          <p:nvPr/>
        </p:nvSpPr>
        <p:spPr>
          <a:xfrm>
            <a:off x="774275" y="4215100"/>
            <a:ext cx="8283300" cy="9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But large residential zones are still left without solutions and remain regularly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flooded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 particularly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b="1" lang="fr" sz="2000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unplanned areas lacking water and sanitation infrastructure (informal areas) in the suburbs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.    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5">
            <a:alphaModFix/>
          </a:blip>
          <a:srcRect b="0" l="45" r="9301" t="0"/>
          <a:stretch/>
        </p:blipFill>
        <p:spPr>
          <a:xfrm>
            <a:off x="5163976" y="795751"/>
            <a:ext cx="3817349" cy="20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3400350" y="2948925"/>
            <a:ext cx="5667900" cy="12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Thanks to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public policies and development projects</a:t>
            </a:r>
            <a:r>
              <a:rPr b="0" i="0" lang="fr" sz="21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rainwater drainage infrastructure has been built in Dakar since the years 2000-2010. </a:t>
            </a:r>
            <a:endParaRPr b="0" i="0" sz="2037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2"/>
          <p:cNvPicPr preferRelativeResize="0"/>
          <p:nvPr/>
        </p:nvPicPr>
        <p:blipFill rotWithShape="1">
          <a:blip r:embed="rId3">
            <a:alphaModFix/>
          </a:blip>
          <a:srcRect b="16731" l="0" r="31669" t="2823"/>
          <a:stretch/>
        </p:blipFill>
        <p:spPr>
          <a:xfrm>
            <a:off x="3124200" y="860825"/>
            <a:ext cx="5803018" cy="4282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DM_Royez_2010 Planches_A1-1.jpg" id="219" name="Google Shape;21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2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Community-based approach: integrated flood risk management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1" name="Google Shape;221;p12"/>
          <p:cNvSpPr txBox="1"/>
          <p:nvPr/>
        </p:nvSpPr>
        <p:spPr>
          <a:xfrm>
            <a:off x="594075" y="975475"/>
            <a:ext cx="2760300" cy="39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Approach implemented in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5 </a:t>
            </a:r>
            <a:r>
              <a:rPr b="1" lang="fr" sz="2000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municipalities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of Dakar suburbs by 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urbaMonde, urbaSEN, FSH and Gret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PING-GIRI project (2019-2023, funded by AFD)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PING2 (2023-2025, French regional authorities) 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ASG-GIRI (2024-2027, AFD)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26" name="Google Shape;2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3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1800"/>
              <a:buFont typeface="Fira Sans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1800"/>
              <a:buFont typeface="Fira Sans"/>
              <a:buChar char="●"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Shared project ownership and financing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8" name="Google Shape;228;p13"/>
          <p:cNvSpPr txBox="1"/>
          <p:nvPr/>
        </p:nvSpPr>
        <p:spPr>
          <a:xfrm>
            <a:off x="594075" y="755400"/>
            <a:ext cx="8550000" cy="43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Participatory diagnostic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and co-design : local authorities, municipal technicians, local residents and the project team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work together 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to identify problems and find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solutions adapted to the local context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Co-financing of the works by local authorities and residents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. 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The FSH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revolving fund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is used to finance the works: 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Fira Sans"/>
              <a:buChar char="○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Individual loans for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housing renovation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Fira Sans"/>
              <a:buChar char="○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Collective loans to groups of residents for the co-financing of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collective facilities: 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Fira Sans"/>
              <a:buChar char="▸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Semi-collective wastewater sumps shared by a few families 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Fira Sans"/>
              <a:buChar char="▸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Larger-scale public facilities: drains, drainage paving, buffer basins, green spaces.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The residents participate in the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 management of the facilities. 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8900" y="3495950"/>
            <a:ext cx="4668898" cy="15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4"/>
          <p:cNvPicPr preferRelativeResize="0"/>
          <p:nvPr/>
        </p:nvPicPr>
        <p:blipFill rotWithShape="1">
          <a:blip r:embed="rId4">
            <a:alphaModFix/>
          </a:blip>
          <a:srcRect b="20748" l="0" r="0" t="0"/>
          <a:stretch/>
        </p:blipFill>
        <p:spPr>
          <a:xfrm>
            <a:off x="589175" y="704700"/>
            <a:ext cx="3994150" cy="1734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DM_Royez_2010 Planches_A1-1.jpg" id="235" name="Google Shape;23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"/>
          <p:cNvPicPr preferRelativeResize="0"/>
          <p:nvPr/>
        </p:nvPicPr>
        <p:blipFill rotWithShape="1">
          <a:blip r:embed="rId6">
            <a:alphaModFix/>
          </a:blip>
          <a:srcRect b="14523" l="0" r="6933" t="3137"/>
          <a:stretch/>
        </p:blipFill>
        <p:spPr>
          <a:xfrm>
            <a:off x="5699475" y="735975"/>
            <a:ext cx="3411874" cy="199940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4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Participatory diagnostic and urban plan</a:t>
            </a:r>
            <a:r>
              <a:rPr lang="fr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ning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8" name="Google Shape;238;p14"/>
          <p:cNvSpPr txBox="1"/>
          <p:nvPr/>
        </p:nvSpPr>
        <p:spPr>
          <a:xfrm>
            <a:off x="594075" y="2394150"/>
            <a:ext cx="8550000" cy="1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1900"/>
              <a:buFont typeface="Fira Sans"/>
              <a:buChar char="●"/>
            </a:pPr>
            <a:r>
              <a:rPr b="0" i="0" lang="fr" sz="19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Promote </a:t>
            </a:r>
            <a:r>
              <a:rPr b="1" i="0" lang="fr" sz="19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residents as local experts</a:t>
            </a:r>
            <a:r>
              <a:rPr b="0" i="0" lang="fr" sz="19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. </a:t>
            </a:r>
            <a:endParaRPr b="0" i="0" sz="19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1900"/>
              <a:buFont typeface="Fira Sans"/>
              <a:buChar char="●"/>
            </a:pPr>
            <a:r>
              <a:rPr b="0" i="0" lang="fr" sz="19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Organize </a:t>
            </a:r>
            <a:r>
              <a:rPr b="1" i="0" lang="fr" sz="19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dialogue</a:t>
            </a:r>
            <a:r>
              <a:rPr b="0" i="0" lang="fr" sz="19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between residents, local authorities, technical teams.</a:t>
            </a:r>
            <a:endParaRPr b="0" i="0" sz="19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1900"/>
              <a:buFont typeface="Fira Sans"/>
              <a:buChar char="●"/>
            </a:pPr>
            <a:r>
              <a:rPr b="1" i="0" lang="fr" sz="19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Share knowledge</a:t>
            </a:r>
            <a:r>
              <a:rPr b="0" i="0" lang="fr" sz="19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about the local flood issues and their solutions </a:t>
            </a:r>
            <a:endParaRPr b="0" i="0" sz="19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39" name="Google Shape;239;p14"/>
          <p:cNvPicPr preferRelativeResize="0"/>
          <p:nvPr/>
        </p:nvPicPr>
        <p:blipFill rotWithShape="1">
          <a:blip r:embed="rId7">
            <a:alphaModFix/>
          </a:blip>
          <a:srcRect b="16845" l="0" r="0" t="0"/>
          <a:stretch/>
        </p:blipFill>
        <p:spPr>
          <a:xfrm>
            <a:off x="595250" y="3408475"/>
            <a:ext cx="3044957" cy="165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44" name="Google Shape;24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5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Housing improvement and adaptation with the revolving fund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6" name="Google Shape;246;p15"/>
          <p:cNvSpPr txBox="1"/>
          <p:nvPr/>
        </p:nvSpPr>
        <p:spPr>
          <a:xfrm>
            <a:off x="441675" y="682634"/>
            <a:ext cx="5369100" cy="25968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Partial or total renovation of houses 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monitored by urbaSEN (1022 houses). 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Funded by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loans from the FSH revolving fund 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Prevention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before rainy season or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repair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of flood damages.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Creation of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family sanitary facilities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Support and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training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for local craftsmen.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47" name="Google Shape;24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550" y="3332858"/>
            <a:ext cx="2702239" cy="17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4100" y="929400"/>
            <a:ext cx="3409897" cy="198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34101" y="3248343"/>
            <a:ext cx="3409899" cy="188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5"/>
          <p:cNvPicPr preferRelativeResize="0"/>
          <p:nvPr/>
        </p:nvPicPr>
        <p:blipFill rotWithShape="1">
          <a:blip r:embed="rId7">
            <a:alphaModFix/>
          </a:blip>
          <a:srcRect b="21954" l="0" r="0" t="0"/>
          <a:stretch/>
        </p:blipFill>
        <p:spPr>
          <a:xfrm>
            <a:off x="3679469" y="3324600"/>
            <a:ext cx="1484282" cy="182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55" name="Google Shape;25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6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Low-tech community facilities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7" name="Google Shape;25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0050" y="3074450"/>
            <a:ext cx="3058200" cy="203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6"/>
          <p:cNvSpPr/>
          <p:nvPr/>
        </p:nvSpPr>
        <p:spPr>
          <a:xfrm>
            <a:off x="594075" y="3171450"/>
            <a:ext cx="5493300" cy="1879648"/>
          </a:xfrm>
          <a:prstGeom prst="rect">
            <a:avLst/>
          </a:prstGeom>
          <a:noFill/>
          <a:ln>
            <a:noFill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Conceive and experiment adapted technics:</a:t>
            </a:r>
            <a:r>
              <a:rPr b="0" i="0" lang="fr" sz="2000" u="none" cap="none" strike="noStrike">
                <a:solidFill>
                  <a:srgbClr val="9BBB59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b="0" i="0" sz="2000" u="none" cap="none" strike="noStrike">
              <a:solidFill>
                <a:srgbClr val="9BBB5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Fira Sans"/>
              <a:buChar char="●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Enable water to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infiltrate 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into the ground </a:t>
            </a:r>
            <a:endParaRPr b="0" i="0" sz="2000" u="none" cap="none" strike="noStrike">
              <a:solidFill>
                <a:srgbClr val="9BBB5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Channel water 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on main roads / “water stoppers” at the entry of smaller streets</a:t>
            </a:r>
            <a:endParaRPr b="0" i="0" sz="2000" u="none" cap="none" strike="noStrike">
              <a:solidFill>
                <a:srgbClr val="9BBB5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Training of local craftsmen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(over 800) to realize and manage simple facilities </a:t>
            </a:r>
            <a:endParaRPr b="0" i="0" sz="2000" u="none" cap="none" strike="noStrike">
              <a:solidFill>
                <a:srgbClr val="9BBB5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59" name="Google Shape;25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024" y="744500"/>
            <a:ext cx="2085018" cy="232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6"/>
          <p:cNvPicPr preferRelativeResize="0"/>
          <p:nvPr/>
        </p:nvPicPr>
        <p:blipFill rotWithShape="1">
          <a:blip r:embed="rId6">
            <a:alphaModFix/>
          </a:blip>
          <a:srcRect b="0" l="25573" r="0" t="9313"/>
          <a:stretch/>
        </p:blipFill>
        <p:spPr>
          <a:xfrm>
            <a:off x="5970049" y="720450"/>
            <a:ext cx="3058199" cy="18796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16"/>
          <p:cNvGrpSpPr/>
          <p:nvPr/>
        </p:nvGrpSpPr>
        <p:grpSpPr>
          <a:xfrm>
            <a:off x="3243400" y="650945"/>
            <a:ext cx="2198975" cy="2560325"/>
            <a:chOff x="5795" y="2933"/>
            <a:chExt cx="5138" cy="7860"/>
          </a:xfrm>
        </p:grpSpPr>
        <p:grpSp>
          <p:nvGrpSpPr>
            <p:cNvPr id="262" name="Google Shape;262;p16"/>
            <p:cNvGrpSpPr/>
            <p:nvPr/>
          </p:nvGrpSpPr>
          <p:grpSpPr>
            <a:xfrm>
              <a:off x="5795" y="2933"/>
              <a:ext cx="5138" cy="7860"/>
              <a:chOff x="5795" y="2753"/>
              <a:chExt cx="5138" cy="7860"/>
            </a:xfrm>
          </p:grpSpPr>
          <p:grpSp>
            <p:nvGrpSpPr>
              <p:cNvPr id="263" name="Google Shape;263;p16"/>
              <p:cNvGrpSpPr/>
              <p:nvPr/>
            </p:nvGrpSpPr>
            <p:grpSpPr>
              <a:xfrm>
                <a:off x="5795" y="2753"/>
                <a:ext cx="5138" cy="7860"/>
                <a:chOff x="5771" y="2837"/>
                <a:chExt cx="5138" cy="7860"/>
              </a:xfrm>
            </p:grpSpPr>
            <p:pic>
              <p:nvPicPr>
                <p:cNvPr id="264" name="Google Shape;264;p1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5771" y="2837"/>
                  <a:ext cx="5100" cy="39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5" name="Google Shape;265;p16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5809" y="6797"/>
                  <a:ext cx="5100" cy="39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66" name="Google Shape;266;p16"/>
              <p:cNvSpPr txBox="1"/>
              <p:nvPr/>
            </p:nvSpPr>
            <p:spPr>
              <a:xfrm>
                <a:off x="8207" y="5500"/>
                <a:ext cx="2100" cy="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rPr b="0" i="0" lang="fr" sz="1400" u="none" cap="none" strike="noStrike">
                    <a:solidFill>
                      <a:srgbClr val="FFFFFF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Before</a:t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7" name="Google Shape;267;p16"/>
            <p:cNvSpPr txBox="1"/>
            <p:nvPr/>
          </p:nvSpPr>
          <p:spPr>
            <a:xfrm>
              <a:off x="8476" y="9621"/>
              <a:ext cx="18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0" i="0" lang="fr" sz="14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After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72" name="Google Shape;27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7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Raising awareness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4" name="Google Shape;274;p17"/>
          <p:cNvSpPr/>
          <p:nvPr/>
        </p:nvSpPr>
        <p:spPr>
          <a:xfrm>
            <a:off x="666475" y="1128275"/>
            <a:ext cx="8245800" cy="6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6575" lIns="36575" spcFirstLastPara="1" rIns="36575" wrap="square" tIns="3657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Information and </a:t>
            </a:r>
            <a:r>
              <a:rPr b="1" lang="fr" sz="2000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awareness </a:t>
            </a:r>
            <a:r>
              <a:rPr b="1" lang="fr" sz="2000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raising</a:t>
            </a:r>
            <a:r>
              <a:rPr b="1" lang="fr" sz="2000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of residents</a:t>
            </a: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on good practices in case of heavy rains and flooding, housing renovation, collective action…  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75" name="Google Shape;27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4000" y="1924800"/>
            <a:ext cx="4979999" cy="330702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7"/>
          <p:cNvSpPr txBox="1"/>
          <p:nvPr/>
        </p:nvSpPr>
        <p:spPr>
          <a:xfrm>
            <a:off x="637800" y="2024065"/>
            <a:ext cx="3376200" cy="24488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Alert system:</a:t>
            </a: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vocal warning messages sent out before heavy rain (partnership with the meteorological agency): 500 people receive and then pass on the messages. 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81" name="Google Shape;28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8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Empowering citizens - Improving local governance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3" name="Google Shape;283;p18"/>
          <p:cNvSpPr txBox="1"/>
          <p:nvPr/>
        </p:nvSpPr>
        <p:spPr>
          <a:xfrm>
            <a:off x="2662800" y="1570735"/>
            <a:ext cx="6481200" cy="3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900" lIns="83800" spcFirstLastPara="1" rIns="83800" wrap="square" tIns="419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Empowerment 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of local communities,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particularly women. 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Residents are stakeholders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in the projects,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 not just beneficiaries. 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Fira Sans"/>
              <a:buChar char="●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The financial participation of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residents motivates their contribution to the facilities’ management. 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Fira Sans"/>
              <a:buChar char="●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The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revolving fund is a responsive tool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for the co-financing of community projects by residents: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easier to mobilise funding from residents than from local authorities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(problem of disbursing public funds).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84" name="Google Shape;284;p18"/>
          <p:cNvPicPr preferRelativeResize="0"/>
          <p:nvPr/>
        </p:nvPicPr>
        <p:blipFill rotWithShape="1">
          <a:blip r:embed="rId4">
            <a:alphaModFix/>
          </a:blip>
          <a:srcRect b="14103" l="0" r="0" t="0"/>
          <a:stretch/>
        </p:blipFill>
        <p:spPr>
          <a:xfrm rot="5400000">
            <a:off x="-252363" y="2200011"/>
            <a:ext cx="3125924" cy="268510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8"/>
          <p:cNvSpPr txBox="1"/>
          <p:nvPr/>
        </p:nvSpPr>
        <p:spPr>
          <a:xfrm>
            <a:off x="682725" y="753575"/>
            <a:ext cx="84612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This integrated flood-risk management approach has a</a:t>
            </a: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positive impact on governance, local democracy and territorial dialogue 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around local issues.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90" name="Google Shape;29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9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Types of facilities realized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92" name="Google Shape;292;p19"/>
          <p:cNvPicPr preferRelativeResize="0"/>
          <p:nvPr/>
        </p:nvPicPr>
        <p:blipFill rotWithShape="1">
          <a:blip r:embed="rId4">
            <a:alphaModFix/>
          </a:blip>
          <a:srcRect b="15365" l="9739" r="0" t="6116"/>
          <a:stretch/>
        </p:blipFill>
        <p:spPr>
          <a:xfrm>
            <a:off x="3212075" y="3086849"/>
            <a:ext cx="2051982" cy="201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47" y="3097780"/>
            <a:ext cx="3035976" cy="201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9"/>
          <p:cNvPicPr preferRelativeResize="0"/>
          <p:nvPr/>
        </p:nvPicPr>
        <p:blipFill rotWithShape="1">
          <a:blip r:embed="rId6">
            <a:alphaModFix/>
          </a:blip>
          <a:srcRect b="0" l="1902" r="0" t="0"/>
          <a:stretch/>
        </p:blipFill>
        <p:spPr>
          <a:xfrm>
            <a:off x="13150" y="773525"/>
            <a:ext cx="3035976" cy="2132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rrain, bâtiment, brique, décoré&#10;&#10;Description générée automatiquement" id="295" name="Google Shape;295;p19"/>
          <p:cNvPicPr preferRelativeResize="0"/>
          <p:nvPr/>
        </p:nvPicPr>
        <p:blipFill rotWithShape="1">
          <a:blip r:embed="rId7">
            <a:alphaModFix/>
          </a:blip>
          <a:srcRect b="0" l="7606" r="8696" t="7057"/>
          <a:stretch/>
        </p:blipFill>
        <p:spPr>
          <a:xfrm>
            <a:off x="5615647" y="2910801"/>
            <a:ext cx="3528349" cy="220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9"/>
          <p:cNvPicPr preferRelativeResize="0"/>
          <p:nvPr/>
        </p:nvPicPr>
        <p:blipFill rotWithShape="1">
          <a:blip r:embed="rId8">
            <a:alphaModFix/>
          </a:blip>
          <a:srcRect b="6088" l="0" r="0" t="20990"/>
          <a:stretch/>
        </p:blipFill>
        <p:spPr>
          <a:xfrm>
            <a:off x="5711073" y="735974"/>
            <a:ext cx="3432927" cy="202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9"/>
          <p:cNvSpPr txBox="1"/>
          <p:nvPr/>
        </p:nvSpPr>
        <p:spPr>
          <a:xfrm>
            <a:off x="3017675" y="737100"/>
            <a:ext cx="2693400" cy="23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- Street water barriers 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- Conventional drainage networks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- Semi-collective sumps for waste-water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- Gutters and </a:t>
            </a:r>
            <a:r>
              <a:rPr lang="fr"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permeable</a:t>
            </a: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paving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- Individual pits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6050" y="5375"/>
            <a:ext cx="2971181" cy="7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594075" y="966875"/>
            <a:ext cx="8539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3200"/>
              <a:buFont typeface="Raleway"/>
              <a:buNone/>
            </a:pPr>
            <a:r>
              <a:rPr b="1" i="0" lang="fr" sz="2000" u="none" cap="none" strike="noStrik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rPr>
              <a:t>Franco-Swiss association committed to sustainable </a:t>
            </a:r>
            <a:r>
              <a:rPr b="1" i="0" lang="fr" sz="2400" u="none" cap="none" strike="noStrike">
                <a:solidFill>
                  <a:srgbClr val="8DB741"/>
                </a:solidFill>
                <a:latin typeface="Raleway"/>
                <a:ea typeface="Raleway"/>
                <a:cs typeface="Raleway"/>
                <a:sym typeface="Raleway"/>
              </a:rPr>
              <a:t>cities </a:t>
            </a:r>
            <a:r>
              <a:rPr b="1" i="1" lang="fr" sz="2400" u="none" cap="none" strike="noStrike">
                <a:solidFill>
                  <a:srgbClr val="8DB741"/>
                </a:solidFill>
                <a:latin typeface="Raleway"/>
                <a:ea typeface="Raleway"/>
                <a:cs typeface="Raleway"/>
                <a:sym typeface="Raleway"/>
              </a:rPr>
              <a:t>by and for </a:t>
            </a:r>
            <a:r>
              <a:rPr b="1" i="0" lang="fr" sz="2400" u="none" cap="none" strike="noStrike">
                <a:solidFill>
                  <a:srgbClr val="8DB741"/>
                </a:solidFill>
                <a:latin typeface="Raleway"/>
                <a:ea typeface="Raleway"/>
                <a:cs typeface="Raleway"/>
                <a:sym typeface="Raleway"/>
              </a:rPr>
              <a:t>their inhabitants</a:t>
            </a:r>
            <a:endParaRPr b="0" i="0" sz="2400" u="none" cap="none" strike="noStrike">
              <a:solidFill>
                <a:srgbClr val="8DB74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3425" y="2184325"/>
            <a:ext cx="701975" cy="7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3425" y="3078099"/>
            <a:ext cx="701975" cy="79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3425" y="3991705"/>
            <a:ext cx="701975" cy="79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 b="36908" l="0" r="0" t="0"/>
          <a:stretch/>
        </p:blipFill>
        <p:spPr>
          <a:xfrm>
            <a:off x="4769206" y="1778587"/>
            <a:ext cx="4907940" cy="33913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998639" y="2114709"/>
            <a:ext cx="44964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Lato"/>
              <a:buNone/>
            </a:pPr>
            <a:r>
              <a:rPr b="1" i="0" lang="fr" sz="2000" u="none" cap="none" strike="noStrike">
                <a:solidFill>
                  <a:srgbClr val="757575"/>
                </a:solidFill>
                <a:latin typeface="Lato"/>
                <a:ea typeface="Lato"/>
                <a:cs typeface="Lato"/>
                <a:sym typeface="Lato"/>
              </a:rPr>
              <a:t>International cooperation and peer-to-peer exchanges of experiences.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3600"/>
              <a:buFont typeface="Lato"/>
              <a:buNone/>
            </a:pPr>
            <a:br>
              <a:rPr b="1" i="0" lang="fr" sz="1000" u="none" cap="none" strike="noStrike">
                <a:solidFill>
                  <a:srgbClr val="757575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0" lang="fr" sz="2000" u="none" cap="none" strike="noStrike">
                <a:solidFill>
                  <a:srgbClr val="757575"/>
                </a:solidFill>
                <a:latin typeface="Lato"/>
                <a:ea typeface="Lato"/>
                <a:cs typeface="Lato"/>
                <a:sym typeface="Lato"/>
              </a:rPr>
              <a:t>Technical support to projects.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t/>
            </a:r>
            <a:endParaRPr b="1" i="0" sz="1000" u="none" cap="none" strike="noStrike">
              <a:solidFill>
                <a:srgbClr val="75757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t/>
            </a:r>
            <a:endParaRPr b="1" i="0" sz="1000" u="none" cap="none" strike="noStrike">
              <a:solidFill>
                <a:srgbClr val="75757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Lato"/>
              <a:buNone/>
            </a:pPr>
            <a:r>
              <a:rPr b="1" i="0" lang="fr" sz="2000" u="none" cap="none" strike="noStrike">
                <a:solidFill>
                  <a:srgbClr val="757575"/>
                </a:solidFill>
                <a:latin typeface="Lato"/>
                <a:ea typeface="Lato"/>
                <a:cs typeface="Lato"/>
                <a:sym typeface="Lato"/>
              </a:rPr>
              <a:t>Promotion of financing tools and mechanisms for community-led housing solutions. </a:t>
            </a:r>
            <a:endParaRPr b="0" i="0" sz="20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302" name="Google Shape;30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0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Food for thought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4" name="Google Shape;304;p20"/>
          <p:cNvSpPr txBox="1"/>
          <p:nvPr/>
        </p:nvSpPr>
        <p:spPr>
          <a:xfrm>
            <a:off x="667375" y="952500"/>
            <a:ext cx="84765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Raleway Medium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Implying deprived communities in floods/natural risk</a:t>
            </a:r>
            <a:r>
              <a:rPr b="0" i="0" lang="fr" sz="20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management is a necessity, both for justice and efficiency.</a:t>
            </a:r>
            <a:endParaRPr b="0" i="0" sz="20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Raleway Medium"/>
              <a:buChar char="●"/>
            </a:pPr>
            <a:r>
              <a:rPr b="0" i="0" lang="fr" sz="20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It requires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political will,</a:t>
            </a:r>
            <a:r>
              <a:rPr b="0" i="0" lang="fr" sz="20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and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collaboration between stakeholders at different levels:</a:t>
            </a:r>
            <a:r>
              <a:rPr b="0" i="0" lang="fr" sz="20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organised communities, municipal authorities, public services, NGOs. </a:t>
            </a:r>
            <a:endParaRPr b="0" i="0" sz="20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Raleway Medium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Building resilience, one brick at a time</a:t>
            </a:r>
            <a:r>
              <a:rPr b="0" i="0" lang="fr" sz="20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by experimentation/test and learn approach.</a:t>
            </a:r>
            <a:endParaRPr b="0" i="0" sz="20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Raleway Medium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Capacity-building is key</a:t>
            </a:r>
            <a:r>
              <a:rPr b="1" i="0" lang="fr" sz="2000" u="none" cap="none" strike="noStrike">
                <a:solidFill>
                  <a:srgbClr val="8DB74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</a:t>
            </a:r>
            <a:r>
              <a:rPr b="0" i="0" lang="fr" sz="20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from the lowest level: inhabitants, craftsmen</a:t>
            </a:r>
            <a:endParaRPr b="0" i="0" sz="20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000"/>
              <a:buFont typeface="Raleway Medium"/>
              <a:buChar char="●"/>
            </a:pPr>
            <a:r>
              <a:rPr b="0" i="0" lang="fr" sz="20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This kind of approach is also an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opportunity to experiment more sustainable, nature-based, low-tech</a:t>
            </a:r>
            <a:r>
              <a:rPr b="1" lang="fr" sz="2000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, cost-efficiency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solutions</a:t>
            </a:r>
            <a:endParaRPr b="0" i="0" sz="20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309" name="Google Shape;30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6200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1"/>
          <p:cNvSpPr txBox="1"/>
          <p:nvPr/>
        </p:nvSpPr>
        <p:spPr>
          <a:xfrm>
            <a:off x="0" y="3075"/>
            <a:ext cx="9144000" cy="5268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27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Further information... </a:t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1" name="Google Shape;311;p21"/>
          <p:cNvSpPr txBox="1"/>
          <p:nvPr/>
        </p:nvSpPr>
        <p:spPr>
          <a:xfrm>
            <a:off x="2941700" y="3436110"/>
            <a:ext cx="6088000" cy="13568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fr" sz="2000" u="none" cap="none" strike="noStrik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« Mbolo moy dole / Unity is strength »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" sz="2000" u="none" cap="none" strike="noStrik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Documentary film (2019) relating the emergence of the FSH community movement that led to the flood-risk management projects in Dakar sububs. </a:t>
            </a:r>
            <a:endParaRPr b="0" i="0" sz="2000" u="none" cap="none" strike="noStrike">
              <a:solidFill>
                <a:schemeClr val="dk2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312" name="Google Shape;31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501" y="690800"/>
            <a:ext cx="3747689" cy="23257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3" name="Google Shape;313;p21"/>
          <p:cNvSpPr txBox="1"/>
          <p:nvPr/>
        </p:nvSpPr>
        <p:spPr>
          <a:xfrm>
            <a:off x="5110025" y="1097425"/>
            <a:ext cx="3324900" cy="19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1"/>
          <p:cNvSpPr/>
          <p:nvPr/>
        </p:nvSpPr>
        <p:spPr>
          <a:xfrm>
            <a:off x="5411275" y="1583450"/>
            <a:ext cx="2108700" cy="52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5" name="Google Shape;315;p21"/>
          <p:cNvGrpSpPr/>
          <p:nvPr/>
        </p:nvGrpSpPr>
        <p:grpSpPr>
          <a:xfrm>
            <a:off x="5081523" y="690800"/>
            <a:ext cx="3747676" cy="2312389"/>
            <a:chOff x="5233923" y="690800"/>
            <a:chExt cx="3747676" cy="2312389"/>
          </a:xfrm>
        </p:grpSpPr>
        <p:pic>
          <p:nvPicPr>
            <p:cNvPr id="316" name="Google Shape;316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33923" y="690800"/>
              <a:ext cx="3747676" cy="231238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17" name="Google Shape;317;p21"/>
            <p:cNvSpPr/>
            <p:nvPr/>
          </p:nvSpPr>
          <p:spPr>
            <a:xfrm>
              <a:off x="5444750" y="1540700"/>
              <a:ext cx="2108700" cy="526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8" name="Google Shape;318;p21"/>
            <p:cNvPicPr preferRelativeResize="0"/>
            <p:nvPr/>
          </p:nvPicPr>
          <p:blipFill rotWithShape="1">
            <a:blip r:embed="rId6">
              <a:alphaModFix/>
            </a:blip>
            <a:srcRect b="70926" l="2757" r="29326" t="0"/>
            <a:stretch/>
          </p:blipFill>
          <p:spPr>
            <a:xfrm>
              <a:off x="5463250" y="1562100"/>
              <a:ext cx="2623875" cy="22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21"/>
            <p:cNvPicPr preferRelativeResize="0"/>
            <p:nvPr/>
          </p:nvPicPr>
          <p:blipFill rotWithShape="1">
            <a:blip r:embed="rId6">
              <a:alphaModFix/>
            </a:blip>
            <a:srcRect b="0" l="2751" r="47765" t="48712"/>
            <a:stretch/>
          </p:blipFill>
          <p:spPr>
            <a:xfrm>
              <a:off x="5463250" y="1790700"/>
              <a:ext cx="1911700" cy="40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0" name="Google Shape;320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1489" y="3177450"/>
            <a:ext cx="1822175" cy="182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"/>
          <p:cNvSpPr txBox="1"/>
          <p:nvPr/>
        </p:nvSpPr>
        <p:spPr>
          <a:xfrm>
            <a:off x="2286446" y="2400326"/>
            <a:ext cx="45729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</a:pPr>
            <a:r>
              <a:rPr b="0" i="0" lang="fr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 </a:t>
            </a:r>
            <a:endParaRPr b="0" i="0" sz="23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6" name="Google Shape;326;p22"/>
          <p:cNvSpPr txBox="1"/>
          <p:nvPr/>
        </p:nvSpPr>
        <p:spPr>
          <a:xfrm>
            <a:off x="2286446" y="2400326"/>
            <a:ext cx="45729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</a:pPr>
            <a:r>
              <a:rPr b="0" i="0" lang="fr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2"/>
          <p:cNvSpPr txBox="1"/>
          <p:nvPr/>
        </p:nvSpPr>
        <p:spPr>
          <a:xfrm>
            <a:off x="2286446" y="2400326"/>
            <a:ext cx="45729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</a:pPr>
            <a:r>
              <a:rPr b="0" i="0" lang="fr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 </a:t>
            </a:r>
            <a:endParaRPr b="0" i="0" sz="23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28" name="Google Shape;32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400" y="0"/>
            <a:ext cx="7467601" cy="457507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2"/>
          <p:cNvSpPr txBox="1"/>
          <p:nvPr/>
        </p:nvSpPr>
        <p:spPr>
          <a:xfrm>
            <a:off x="0" y="4575075"/>
            <a:ext cx="9144000" cy="5268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25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THANK YOU</a:t>
            </a:r>
            <a:endParaRPr b="0" i="0" sz="25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0" name="Google Shape;330;p22"/>
          <p:cNvSpPr/>
          <p:nvPr/>
        </p:nvSpPr>
        <p:spPr>
          <a:xfrm>
            <a:off x="0" y="13475"/>
            <a:ext cx="1676400" cy="45750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3"/>
          <p:cNvGrpSpPr/>
          <p:nvPr/>
        </p:nvGrpSpPr>
        <p:grpSpPr>
          <a:xfrm>
            <a:off x="4960325" y="1495388"/>
            <a:ext cx="4036909" cy="3383943"/>
            <a:chOff x="0" y="0"/>
            <a:chExt cx="5955900" cy="3356087"/>
          </a:xfrm>
        </p:grpSpPr>
        <p:sp>
          <p:nvSpPr>
            <p:cNvPr id="108" name="Google Shape;108;p3"/>
            <p:cNvSpPr/>
            <p:nvPr/>
          </p:nvSpPr>
          <p:spPr>
            <a:xfrm>
              <a:off x="0" y="0"/>
              <a:ext cx="5955900" cy="8307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0" y="844848"/>
              <a:ext cx="5955900" cy="8307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0" y="1685956"/>
              <a:ext cx="5955900" cy="8307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11" name="Google Shape;111;p3"/>
            <p:cNvSpPr txBox="1"/>
            <p:nvPr/>
          </p:nvSpPr>
          <p:spPr>
            <a:xfrm>
              <a:off x="40557" y="1424222"/>
              <a:ext cx="5874600" cy="7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1575" lIns="51575" spcFirstLastPara="1" rIns="51575" wrap="square" tIns="51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A credo: residents </a:t>
              </a:r>
              <a:r>
                <a:rPr b="0" i="1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at the heart</a:t>
              </a: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 of urban development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and neighborhood management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0" y="2525387"/>
              <a:ext cx="5955900" cy="8307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13" name="Google Shape;113;p3"/>
            <p:cNvSpPr txBox="1"/>
            <p:nvPr/>
          </p:nvSpPr>
          <p:spPr>
            <a:xfrm>
              <a:off x="40557" y="2565944"/>
              <a:ext cx="5874600" cy="7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Ongoing dialogue with FSH and authorities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pic>
        <p:nvPicPr>
          <p:cNvPr descr="Une image contenant dessin, ciel&#10;&#10;Description générée automatiquement" id="114" name="Google Shape;1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6813" y="111763"/>
            <a:ext cx="3511125" cy="100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425" y="2336725"/>
            <a:ext cx="4754427" cy="280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/>
        </p:nvSpPr>
        <p:spPr>
          <a:xfrm>
            <a:off x="4987815" y="1231481"/>
            <a:ext cx="39819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None/>
            </a:pPr>
            <a:r>
              <a:rPr b="0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Senegalese NGO created in 2009</a:t>
            </a:r>
            <a:endParaRPr b="0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4987815" y="1930941"/>
            <a:ext cx="39819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None/>
            </a:pPr>
            <a:r>
              <a:rPr b="0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20 urban and community development professionals</a:t>
            </a:r>
            <a:endParaRPr b="0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8925"/>
            <a:ext cx="4754427" cy="266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personne, plafond, intérieur, gens&#10;&#10;Description générée automatiquement" id="123" name="Google Shape;123;p4"/>
          <p:cNvPicPr preferRelativeResize="0"/>
          <p:nvPr/>
        </p:nvPicPr>
        <p:blipFill rotWithShape="1">
          <a:blip r:embed="rId3">
            <a:alphaModFix/>
          </a:blip>
          <a:srcRect b="24242" l="5961" r="6364" t="0"/>
          <a:stretch/>
        </p:blipFill>
        <p:spPr>
          <a:xfrm>
            <a:off x="4027975" y="0"/>
            <a:ext cx="5116024" cy="29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4">
            <a:alphaModFix/>
          </a:blip>
          <a:srcRect b="11742" l="0" r="0" t="10235"/>
          <a:stretch/>
        </p:blipFill>
        <p:spPr>
          <a:xfrm>
            <a:off x="860100" y="0"/>
            <a:ext cx="2732902" cy="121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5">
            <a:alphaModFix/>
          </a:blip>
          <a:srcRect b="18044" l="0" r="1652" t="18052"/>
          <a:stretch/>
        </p:blipFill>
        <p:spPr>
          <a:xfrm>
            <a:off x="4027975" y="2936050"/>
            <a:ext cx="5116027" cy="2207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DM_Royez_2010 Planches_A1-1.jpg" id="126" name="Google Shape;12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4"/>
          <p:cNvGrpSpPr/>
          <p:nvPr/>
        </p:nvGrpSpPr>
        <p:grpSpPr>
          <a:xfrm>
            <a:off x="366750" y="1494800"/>
            <a:ext cx="3871963" cy="923905"/>
            <a:chOff x="0" y="0"/>
            <a:chExt cx="3433200" cy="953856"/>
          </a:xfrm>
        </p:grpSpPr>
        <p:sp>
          <p:nvSpPr>
            <p:cNvPr id="128" name="Google Shape;128;p4"/>
            <p:cNvSpPr/>
            <p:nvPr/>
          </p:nvSpPr>
          <p:spPr>
            <a:xfrm>
              <a:off x="0" y="0"/>
              <a:ext cx="3433200" cy="7548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29" name="Google Shape;129;p4"/>
            <p:cNvSpPr txBox="1"/>
            <p:nvPr/>
          </p:nvSpPr>
          <p:spPr>
            <a:xfrm>
              <a:off x="36845" y="272856"/>
              <a:ext cx="3359700" cy="6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650" lIns="46650" spcFirstLastPara="1" rIns="46650" wrap="square" tIns="4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Created in 2014 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30" name="Google Shape;130;p4"/>
          <p:cNvGrpSpPr/>
          <p:nvPr/>
        </p:nvGrpSpPr>
        <p:grpSpPr>
          <a:xfrm>
            <a:off x="138150" y="2394442"/>
            <a:ext cx="4059223" cy="924011"/>
            <a:chOff x="0" y="614125"/>
            <a:chExt cx="3599241" cy="953966"/>
          </a:xfrm>
        </p:grpSpPr>
        <p:sp>
          <p:nvSpPr>
            <p:cNvPr id="131" name="Google Shape;131;p4"/>
            <p:cNvSpPr/>
            <p:nvPr/>
          </p:nvSpPr>
          <p:spPr>
            <a:xfrm>
              <a:off x="0" y="813291"/>
              <a:ext cx="3433200" cy="7548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32" name="Google Shape;132;p4"/>
            <p:cNvSpPr txBox="1"/>
            <p:nvPr/>
          </p:nvSpPr>
          <p:spPr>
            <a:xfrm>
              <a:off x="239541" y="614125"/>
              <a:ext cx="3359700" cy="6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650" lIns="46650" spcFirstLastPara="1" rIns="46650" wrap="square" tIns="4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Nearly 17’000 members, </a:t>
              </a:r>
              <a:b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 96% women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38150" y="3178521"/>
            <a:ext cx="3983023" cy="924011"/>
            <a:chOff x="0" y="1423622"/>
            <a:chExt cx="3531675" cy="953966"/>
          </a:xfrm>
        </p:grpSpPr>
        <p:sp>
          <p:nvSpPr>
            <p:cNvPr id="134" name="Google Shape;134;p4"/>
            <p:cNvSpPr/>
            <p:nvPr/>
          </p:nvSpPr>
          <p:spPr>
            <a:xfrm>
              <a:off x="0" y="1622788"/>
              <a:ext cx="3433200" cy="7548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35" name="Google Shape;135;p4"/>
            <p:cNvSpPr txBox="1"/>
            <p:nvPr/>
          </p:nvSpPr>
          <p:spPr>
            <a:xfrm>
              <a:off x="171975" y="1423622"/>
              <a:ext cx="3359700" cy="6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650" lIns="46650" spcFirstLastPara="1" rIns="46650" wrap="square" tIns="4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672 saving groups</a:t>
              </a:r>
              <a:b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  1 revolving fund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36" name="Google Shape;136;p4"/>
          <p:cNvGrpSpPr/>
          <p:nvPr/>
        </p:nvGrpSpPr>
        <p:grpSpPr>
          <a:xfrm>
            <a:off x="138150" y="3930499"/>
            <a:ext cx="4059220" cy="1212881"/>
            <a:chOff x="0" y="2199978"/>
            <a:chExt cx="3599237" cy="1252200"/>
          </a:xfrm>
        </p:grpSpPr>
        <p:sp>
          <p:nvSpPr>
            <p:cNvPr id="137" name="Google Shape;137;p4"/>
            <p:cNvSpPr/>
            <p:nvPr/>
          </p:nvSpPr>
          <p:spPr>
            <a:xfrm>
              <a:off x="0" y="2436080"/>
              <a:ext cx="3433200" cy="7548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38" name="Google Shape;138;p4"/>
            <p:cNvSpPr txBox="1"/>
            <p:nvPr/>
          </p:nvSpPr>
          <p:spPr>
            <a:xfrm>
              <a:off x="239537" y="2199978"/>
              <a:ext cx="3359700" cy="125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650" lIns="46650" spcFirstLastPara="1" rIns="46650" wrap="square" tIns="4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Over 800 craftsmen trained,</a:t>
              </a:r>
              <a:b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contributing to the implementation of projects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139" name="Google Shape;139;p4"/>
          <p:cNvSpPr txBox="1"/>
          <p:nvPr/>
        </p:nvSpPr>
        <p:spPr>
          <a:xfrm>
            <a:off x="332104" y="1149488"/>
            <a:ext cx="37890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650" lIns="46650" spcFirstLastPara="1" rIns="46650" wrap="square" tIns="4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Senegalese Federation of Inhabitants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44" name="Google Shape;14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5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0" y="100"/>
            <a:ext cx="4002000" cy="51435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fr" sz="25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0" i="1" sz="25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315375" y="1727250"/>
            <a:ext cx="1789800" cy="21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r" sz="3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</a:t>
            </a:r>
            <a:r>
              <a:rPr b="0" i="0" lang="fr" sz="37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lood </a:t>
            </a:r>
            <a:r>
              <a:rPr lang="fr" sz="3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risk</a:t>
            </a:r>
            <a:r>
              <a:rPr b="0" i="0" lang="fr" sz="37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in Dakar</a:t>
            </a:r>
            <a:endParaRPr b="0" i="0" sz="3700" u="none" cap="none" strike="noStrike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rgbClr val="75757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Une image contenant dessin, ciel&#10;&#10;Description générée automatiquement" id="148" name="Google Shape;14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0793" y="181778"/>
            <a:ext cx="1260740" cy="3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32578" y="295214"/>
            <a:ext cx="1260750" cy="21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" y="155416"/>
            <a:ext cx="985503" cy="560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7">
            <a:alphaModFix/>
          </a:blip>
          <a:srcRect b="0" l="0" r="545" t="0"/>
          <a:stretch/>
        </p:blipFill>
        <p:spPr>
          <a:xfrm>
            <a:off x="2345325" y="716025"/>
            <a:ext cx="6798674" cy="443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56" name="Google Shape;15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Floods in Dakar : stagnant water at an extensive scale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8" name="Google Shape;15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9650" y="2328600"/>
            <a:ext cx="3909525" cy="2719275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5">
            <a:alphaModFix amt="50000"/>
          </a:blip>
          <a:srcRect b="15310" l="0" r="22324" t="7984"/>
          <a:stretch/>
        </p:blipFill>
        <p:spPr>
          <a:xfrm>
            <a:off x="594076" y="3059124"/>
            <a:ext cx="3611276" cy="208437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6"/>
          <p:cNvSpPr/>
          <p:nvPr/>
        </p:nvSpPr>
        <p:spPr>
          <a:xfrm>
            <a:off x="1731752" y="3510576"/>
            <a:ext cx="1817400" cy="1010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" name="Google Shape;161;p6"/>
          <p:cNvCxnSpPr>
            <a:stCxn id="160" idx="3"/>
            <a:endCxn id="158" idx="1"/>
          </p:cNvCxnSpPr>
          <p:nvPr/>
        </p:nvCxnSpPr>
        <p:spPr>
          <a:xfrm flipH="1" rot="10800000">
            <a:off x="3549152" y="3688326"/>
            <a:ext cx="1340400" cy="327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62" name="Google Shape;162;p6"/>
          <p:cNvGrpSpPr/>
          <p:nvPr/>
        </p:nvGrpSpPr>
        <p:grpSpPr>
          <a:xfrm>
            <a:off x="614618" y="767439"/>
            <a:ext cx="3590898" cy="1975885"/>
            <a:chOff x="462200" y="996000"/>
            <a:chExt cx="3705777" cy="2170826"/>
          </a:xfrm>
        </p:grpSpPr>
        <p:pic>
          <p:nvPicPr>
            <p:cNvPr id="163" name="Google Shape;163;p6"/>
            <p:cNvPicPr preferRelativeResize="0"/>
            <p:nvPr/>
          </p:nvPicPr>
          <p:blipFill rotWithShape="1">
            <a:blip r:embed="rId6">
              <a:alphaModFix/>
            </a:blip>
            <a:srcRect b="13155" l="0" r="0" t="0"/>
            <a:stretch/>
          </p:blipFill>
          <p:spPr>
            <a:xfrm>
              <a:off x="462200" y="996000"/>
              <a:ext cx="3705777" cy="2170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6"/>
            <p:cNvSpPr/>
            <p:nvPr/>
          </p:nvSpPr>
          <p:spPr>
            <a:xfrm>
              <a:off x="718745" y="1787005"/>
              <a:ext cx="461664" cy="320717"/>
            </a:xfrm>
            <a:custGeom>
              <a:rect b="b" l="l" r="r" t="t"/>
              <a:pathLst>
                <a:path extrusionOk="0" h="674369" w="826769">
                  <a:moveTo>
                    <a:pt x="0" y="674370"/>
                  </a:moveTo>
                  <a:lnTo>
                    <a:pt x="826261" y="674370"/>
                  </a:lnTo>
                  <a:lnTo>
                    <a:pt x="826261" y="0"/>
                  </a:lnTo>
                  <a:lnTo>
                    <a:pt x="0" y="0"/>
                  </a:lnTo>
                  <a:lnTo>
                    <a:pt x="0" y="674370"/>
                  </a:lnTo>
                  <a:close/>
                </a:path>
              </a:pathLst>
            </a:custGeom>
            <a:noFill/>
            <a:ln cap="flat" cmpd="sng" w="38100">
              <a:solidFill>
                <a:srgbClr val="EE2E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32"/>
                <a:buFont typeface="Arial"/>
                <a:buNone/>
              </a:pPr>
              <a:r>
                <a:t/>
              </a:r>
              <a:endParaRPr b="0" i="0" sz="1632" u="none" cap="none" strike="noStrike">
                <a:solidFill>
                  <a:srgbClr val="072B4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69" name="Google Shape;16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History of floods in Dakar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1" name="Google Shape;171;p7"/>
          <p:cNvSpPr txBox="1"/>
          <p:nvPr/>
        </p:nvSpPr>
        <p:spPr>
          <a:xfrm>
            <a:off x="4705400" y="868000"/>
            <a:ext cx="4299300" cy="19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 Dakar region, until the </a:t>
            </a:r>
            <a:r>
              <a:rPr lang="fr" sz="2037">
                <a:latin typeface="Fira Sans"/>
                <a:ea typeface="Fira Sans"/>
                <a:cs typeface="Fira Sans"/>
                <a:sym typeface="Fira Sans"/>
              </a:rPr>
              <a:t>1970s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 the </a:t>
            </a:r>
            <a:r>
              <a:rPr lang="fr" sz="2037">
                <a:latin typeface="Fira Sans"/>
                <a:ea typeface="Fira Sans"/>
                <a:cs typeface="Fira Sans"/>
                <a:sym typeface="Fira Sans"/>
              </a:rPr>
              <a:t>groundwater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was used for agricultur</a:t>
            </a:r>
            <a:r>
              <a:rPr lang="fr" sz="2037">
                <a:latin typeface="Fira Sans"/>
                <a:ea typeface="Fira Sans"/>
                <a:cs typeface="Fira Sans"/>
                <a:sym typeface="Fira Sans"/>
              </a:rPr>
              <a:t>e and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pumped to supply Dakar with drinking water.</a:t>
            </a:r>
            <a:endParaRPr b="0" i="0" sz="2037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2" name="Google Shape;172;p7"/>
          <p:cNvSpPr txBox="1"/>
          <p:nvPr/>
        </p:nvSpPr>
        <p:spPr>
          <a:xfrm>
            <a:off x="4705400" y="3232475"/>
            <a:ext cx="4299300" cy="179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During the 1970s, the urbanisation of these low-lying areas, combined with a period of severe drought, contributed to the drying up of the </a:t>
            </a:r>
            <a:r>
              <a:rPr lang="fr" sz="2037">
                <a:latin typeface="Fira Sans"/>
                <a:ea typeface="Fira Sans"/>
                <a:cs typeface="Fira Sans"/>
                <a:sym typeface="Fira Sans"/>
              </a:rPr>
              <a:t>groundwater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  <a:endParaRPr b="0" i="0" sz="2037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73" name="Google Shape;17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640" y="2929800"/>
            <a:ext cx="4012562" cy="21257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96900" sx="87000" rotWithShape="0" algn="ctr" dir="8820000" dist="330200" sy="87000">
              <a:srgbClr val="000000">
                <a:alpha val="28627"/>
              </a:srgbClr>
            </a:outerShdw>
          </a:effectLst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7200" y="720825"/>
            <a:ext cx="4012552" cy="2124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96900" sx="87000" rotWithShape="0" algn="ctr" dir="8820000" dist="330200" sy="87000">
              <a:srgbClr val="000000">
                <a:alpha val="28627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79" name="Google Shape;17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History of floods in Dakar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1" name="Google Shape;181;p8"/>
          <p:cNvSpPr txBox="1"/>
          <p:nvPr/>
        </p:nvSpPr>
        <p:spPr>
          <a:xfrm>
            <a:off x="4705400" y="1743150"/>
            <a:ext cx="4299300" cy="21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During the </a:t>
            </a:r>
            <a:r>
              <a:rPr lang="fr" sz="2037">
                <a:latin typeface="Fira Sans"/>
                <a:ea typeface="Fira Sans"/>
                <a:cs typeface="Fira Sans"/>
                <a:sym typeface="Fira Sans"/>
              </a:rPr>
              <a:t>1980s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fr" sz="2037">
                <a:latin typeface="Fira Sans"/>
                <a:ea typeface="Fira Sans"/>
                <a:cs typeface="Fira Sans"/>
                <a:sym typeface="Fira Sans"/>
              </a:rPr>
              <a:t>continued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urbanization</a:t>
            </a:r>
            <a:r>
              <a:rPr lang="fr" sz="2037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without any sanitation services</a:t>
            </a:r>
            <a:r>
              <a:rPr lang="fr" sz="2037">
                <a:latin typeface="Fira Sans"/>
                <a:ea typeface="Fira Sans"/>
                <a:cs typeface="Fira Sans"/>
                <a:sym typeface="Fira Sans"/>
              </a:rPr>
              <a:t> contaminated the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fr" sz="2037">
                <a:latin typeface="Fira Sans"/>
                <a:ea typeface="Fira Sans"/>
                <a:cs typeface="Fira Sans"/>
                <a:sym typeface="Fira Sans"/>
              </a:rPr>
              <a:t>groundwater which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could not be used as drinking water any longer. </a:t>
            </a:r>
            <a:endParaRPr b="0" i="0" sz="2037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4">
            <a:alphaModFix/>
          </a:blip>
          <a:srcRect b="0" l="0" r="0" t="6243"/>
          <a:stretch/>
        </p:blipFill>
        <p:spPr>
          <a:xfrm>
            <a:off x="594075" y="843675"/>
            <a:ext cx="3919976" cy="2055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5">
            <a:alphaModFix/>
          </a:blip>
          <a:srcRect b="0" l="0" r="0" t="5446"/>
          <a:stretch/>
        </p:blipFill>
        <p:spPr>
          <a:xfrm>
            <a:off x="594075" y="2972025"/>
            <a:ext cx="3919974" cy="20556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4" name="Google Shape;184;p8"/>
          <p:cNvSpPr/>
          <p:nvPr/>
        </p:nvSpPr>
        <p:spPr>
          <a:xfrm>
            <a:off x="976701" y="2526603"/>
            <a:ext cx="2976821" cy="179067"/>
          </a:xfrm>
          <a:custGeom>
            <a:rect b="b" l="l" r="r" t="t"/>
            <a:pathLst>
              <a:path extrusionOk="0" h="179067" w="2976821">
                <a:moveTo>
                  <a:pt x="575650" y="32571"/>
                </a:moveTo>
                <a:lnTo>
                  <a:pt x="2823550" y="51889"/>
                </a:lnTo>
                <a:cubicBezTo>
                  <a:pt x="2823347" y="70295"/>
                  <a:pt x="2977024" y="112374"/>
                  <a:pt x="2976821" y="130780"/>
                </a:cubicBezTo>
                <a:lnTo>
                  <a:pt x="2823550" y="166189"/>
                </a:lnTo>
                <a:lnTo>
                  <a:pt x="337391" y="179067"/>
                </a:lnTo>
                <a:cubicBezTo>
                  <a:pt x="-106431" y="160740"/>
                  <a:pt x="56917" y="80151"/>
                  <a:pt x="15618" y="50307"/>
                </a:cubicBezTo>
                <a:cubicBezTo>
                  <a:pt x="-25681" y="20463"/>
                  <a:pt x="20427" y="3942"/>
                  <a:pt x="89599" y="0"/>
                </a:cubicBezTo>
                <a:lnTo>
                  <a:pt x="575650" y="32571"/>
                </a:lnTo>
                <a:close/>
              </a:path>
            </a:pathLst>
          </a:cu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89" name="Google Shape;18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History of floods in Dakar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1" name="Google Shape;191;p9"/>
          <p:cNvSpPr txBox="1"/>
          <p:nvPr/>
        </p:nvSpPr>
        <p:spPr>
          <a:xfrm>
            <a:off x="4720750" y="1499225"/>
            <a:ext cx="4299300" cy="27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At the beginning of the 1990s, </a:t>
            </a:r>
            <a:r>
              <a:rPr lang="fr" sz="2037">
                <a:latin typeface="Fira Sans"/>
                <a:ea typeface="Fira Sans"/>
                <a:cs typeface="Fira Sans"/>
                <a:sym typeface="Fira Sans"/>
              </a:rPr>
              <a:t>the precipitation levels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came back t</a:t>
            </a:r>
            <a:r>
              <a:rPr lang="fr" sz="2037">
                <a:latin typeface="Fira Sans"/>
                <a:ea typeface="Fira Sans"/>
                <a:cs typeface="Fira Sans"/>
                <a:sym typeface="Fira Sans"/>
              </a:rPr>
              <a:t>o </a:t>
            </a:r>
            <a:r>
              <a:rPr b="0" i="0" lang="fr" sz="2037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normal level after years of drought. </a:t>
            </a:r>
            <a:endParaRPr b="0" i="0" sz="2037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t/>
            </a:r>
            <a:endParaRPr b="0" i="0" sz="2037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0" i="0" lang="fr" sz="2037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The </a:t>
            </a:r>
            <a:r>
              <a:rPr lang="fr" sz="2037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groundwater</a:t>
            </a:r>
            <a:r>
              <a:rPr b="0" i="0" lang="fr" sz="2037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fr" sz="2037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increased</a:t>
            </a:r>
            <a:r>
              <a:rPr b="0" i="0" lang="fr" sz="2037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and some parts of Dakar began to suffer from continuous flooding. </a:t>
            </a:r>
            <a:endParaRPr b="0" i="0" sz="2037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4">
            <a:alphaModFix/>
          </a:blip>
          <a:srcRect b="0" l="0" r="0" t="5473"/>
          <a:stretch/>
        </p:blipFill>
        <p:spPr>
          <a:xfrm>
            <a:off x="609600" y="715600"/>
            <a:ext cx="4012551" cy="20937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96900" sx="87000" rotWithShape="0" algn="ctr" dir="8820000" dist="330200" sy="87000">
              <a:srgbClr val="000000">
                <a:alpha val="28627"/>
              </a:srgbClr>
            </a:outerShdw>
          </a:effectLst>
        </p:spPr>
      </p:pic>
      <p:pic>
        <p:nvPicPr>
          <p:cNvPr id="193" name="Google Shape;193;p9"/>
          <p:cNvPicPr preferRelativeResize="0"/>
          <p:nvPr/>
        </p:nvPicPr>
        <p:blipFill rotWithShape="1">
          <a:blip r:embed="rId5">
            <a:alphaModFix/>
          </a:blip>
          <a:srcRect b="0" l="0" r="0" t="6568"/>
          <a:stretch/>
        </p:blipFill>
        <p:spPr>
          <a:xfrm>
            <a:off x="605875" y="2928250"/>
            <a:ext cx="4012552" cy="20937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96900" sx="87000" rotWithShape="0" algn="ctr" dir="8820000" dist="330200" sy="87000">
              <a:srgbClr val="000000">
                <a:alpha val="28627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Stephan_Veran Benedicte_Hinschberger</dc:creator>
</cp:coreProperties>
</file>