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78" r:id="rId3"/>
    <p:sldMasterId id="2147483690" r:id="rId4"/>
  </p:sldMasterIdLst>
  <p:notesMasterIdLst>
    <p:notesMasterId r:id="rId10"/>
  </p:notesMasterIdLst>
  <p:sldIdLst>
    <p:sldId id="275" r:id="rId5"/>
    <p:sldId id="276" r:id="rId6"/>
    <p:sldId id="476" r:id="rId7"/>
    <p:sldId id="470" r:id="rId8"/>
    <p:sldId id="4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156E-BDF6-490D-AC4B-7F613D2D839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0BD53-C1BF-43D2-9607-D53FB2B6C2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7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FE58A-90B7-4B58-B414-1CCEAFCC4E1B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7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36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CDE2-7CB8-4334-86B6-C09FB98D5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574" y="1476375"/>
            <a:ext cx="5305425" cy="67627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D9CC5-46AA-4B58-B116-6C2E27DC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2754312"/>
            <a:ext cx="4781550" cy="2027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8CD83F-6103-46C4-AA86-CBA097299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200" y="1086544"/>
            <a:ext cx="3695700" cy="46849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DEA24D-B551-4171-A0D7-0BBC5A9B4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2" y="757766"/>
            <a:ext cx="4705350" cy="67627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2BE57E-B9E4-47A0-8D2C-D467FEE5C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2" y="757766"/>
            <a:ext cx="4705350" cy="67627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E2E9AD-1A6F-4EDC-9CF3-A1D20A0976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0675" y="1695450"/>
            <a:ext cx="6810375" cy="494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A93A-6C54-40AB-8780-1B8DCD8E8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r="32778"/>
          <a:stretch/>
        </p:blipFill>
        <p:spPr>
          <a:xfrm rot="16686972">
            <a:off x="12213" y="804199"/>
            <a:ext cx="2009062" cy="31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BBCF9C-79C8-483E-BC20-529065A5EB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2" y="757766"/>
            <a:ext cx="4705350" cy="67627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B65BE-8C65-4A97-8471-3EAEA40B4619}"/>
              </a:ext>
            </a:extLst>
          </p:cNvPr>
          <p:cNvSpPr/>
          <p:nvPr userDrawn="1"/>
        </p:nvSpPr>
        <p:spPr>
          <a:xfrm rot="10800000">
            <a:off x="1031599" y="1703701"/>
            <a:ext cx="8026676" cy="782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F63E270-42C1-4FBB-9EE8-46D93BC5D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599" y="1804301"/>
            <a:ext cx="7686675" cy="5686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A98D1E-8224-421C-9EBF-2EE378F973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2743200"/>
            <a:ext cx="6799263" cy="3676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E03B47B4-1871-430A-9E07-D679CCBD0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2" y="2237554"/>
            <a:ext cx="2476498" cy="238289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4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D3088120-4EDF-4BB9-9964-2D30B9595B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2" y="2237554"/>
            <a:ext cx="2476498" cy="238289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4"/>
            </a:solidFill>
          </a:ln>
        </p:spPr>
        <p:txBody>
          <a:bodyPr/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A3ECEE9E-DD8B-44B7-B175-710B29768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8402" y="2237554"/>
            <a:ext cx="2476498" cy="238289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4"/>
            </a:solidFill>
          </a:ln>
        </p:spPr>
        <p:txBody>
          <a:bodyPr/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774F-EB24-46A3-92EA-09D7A80E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9" y="766778"/>
            <a:ext cx="10515600" cy="66891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8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49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870F-435F-44BC-B1F6-05D04D4C70FC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92A4-D29B-4D89-9AE1-A63B29ABE37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536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housingeurope.eu/" TargetMode="Externa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ousingeurope.eu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2">
            <a:extLst>
              <a:ext uri="{FF2B5EF4-FFF2-40B4-BE49-F238E27FC236}">
                <a16:creationId xmlns:a16="http://schemas.microsoft.com/office/drawing/2014/main" id="{CAD0B9E7-DEA8-41C2-91D4-67C0FD66B3BF}"/>
              </a:ext>
            </a:extLst>
          </p:cNvPr>
          <p:cNvSpPr/>
          <p:nvPr/>
        </p:nvSpPr>
        <p:spPr>
          <a:xfrm flipH="1">
            <a:off x="5035154" y="2485957"/>
            <a:ext cx="55440" cy="2297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" name="Graphic 20" descr="Open envelope">
            <a:extLst>
              <a:ext uri="{FF2B5EF4-FFF2-40B4-BE49-F238E27FC236}">
                <a16:creationId xmlns:a16="http://schemas.microsoft.com/office/drawing/2014/main" id="{5E9D6D57-C541-40B6-9691-BFCFE998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3735" y="4307699"/>
            <a:ext cx="475418" cy="475418"/>
          </a:xfrm>
          <a:prstGeom prst="rect">
            <a:avLst/>
          </a:prstGeom>
        </p:spPr>
      </p:pic>
      <p:pic>
        <p:nvPicPr>
          <p:cNvPr id="22" name="Graphic 21" descr="Internet">
            <a:hlinkClick r:id="rId5"/>
            <a:extLst>
              <a:ext uri="{FF2B5EF4-FFF2-40B4-BE49-F238E27FC236}">
                <a16:creationId xmlns:a16="http://schemas.microsoft.com/office/drawing/2014/main" id="{548D3253-66F9-4C61-81CF-83A48F29A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4933" y="4293652"/>
            <a:ext cx="592741" cy="59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93105D-DCB8-40F3-BE19-69522A6B45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438" y="5723032"/>
            <a:ext cx="607653" cy="8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3EB33D-1158-4FD8-87F3-345038803DF7}"/>
              </a:ext>
            </a:extLst>
          </p:cNvPr>
          <p:cNvSpPr/>
          <p:nvPr userDrawn="1"/>
        </p:nvSpPr>
        <p:spPr>
          <a:xfrm>
            <a:off x="8808094" y="1181100"/>
            <a:ext cx="2831454" cy="56769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C7A13-7900-4627-AF0B-F32044F833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2" y="5597438"/>
            <a:ext cx="720999" cy="9684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8F1E8-9640-4C59-9525-CB9B8709782D}"/>
              </a:ext>
            </a:extLst>
          </p:cNvPr>
          <p:cNvSpPr/>
          <p:nvPr userDrawn="1"/>
        </p:nvSpPr>
        <p:spPr>
          <a:xfrm>
            <a:off x="6161578" y="590550"/>
            <a:ext cx="4511951" cy="567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76A049-E8A3-4A4C-BC89-776431498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30015" r="27148" b="33157"/>
          <a:stretch/>
        </p:blipFill>
        <p:spPr>
          <a:xfrm rot="8591092">
            <a:off x="10115539" y="598111"/>
            <a:ext cx="2740984" cy="12606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89DC0E-33C6-4E31-A081-9AF397723C73}"/>
              </a:ext>
            </a:extLst>
          </p:cNvPr>
          <p:cNvSpPr/>
          <p:nvPr userDrawn="1"/>
        </p:nvSpPr>
        <p:spPr>
          <a:xfrm>
            <a:off x="552453" y="1333500"/>
            <a:ext cx="5609126" cy="9684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47AB1-3974-44E3-AE51-290B010D96B6}"/>
              </a:ext>
            </a:extLst>
          </p:cNvPr>
          <p:cNvSpPr/>
          <p:nvPr userDrawn="1"/>
        </p:nvSpPr>
        <p:spPr>
          <a:xfrm>
            <a:off x="1134575" y="2554285"/>
            <a:ext cx="5027003" cy="2452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0464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2050F14-3D81-4086-8431-04144C39F1B1}"/>
              </a:ext>
            </a:extLst>
          </p:cNvPr>
          <p:cNvSpPr/>
          <p:nvPr userDrawn="1"/>
        </p:nvSpPr>
        <p:spPr>
          <a:xfrm rot="10800000">
            <a:off x="469624" y="608325"/>
            <a:ext cx="7931426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26886-4D7F-4E99-94EA-041DABB28B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17" y="5750642"/>
            <a:ext cx="607653" cy="8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2">
            <a:extLst>
              <a:ext uri="{FF2B5EF4-FFF2-40B4-BE49-F238E27FC236}">
                <a16:creationId xmlns:a16="http://schemas.microsoft.com/office/drawing/2014/main" id="{CAD0B9E7-DEA8-41C2-91D4-67C0FD66B3BF}"/>
              </a:ext>
            </a:extLst>
          </p:cNvPr>
          <p:cNvSpPr/>
          <p:nvPr/>
        </p:nvSpPr>
        <p:spPr>
          <a:xfrm flipH="1">
            <a:off x="5035154" y="2485957"/>
            <a:ext cx="55440" cy="2297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" name="Graphic 20" descr="Open envelope">
            <a:extLst>
              <a:ext uri="{FF2B5EF4-FFF2-40B4-BE49-F238E27FC236}">
                <a16:creationId xmlns:a16="http://schemas.microsoft.com/office/drawing/2014/main" id="{5E9D6D57-C541-40B6-9691-BFCFE9982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3735" y="4307699"/>
            <a:ext cx="475418" cy="475418"/>
          </a:xfrm>
          <a:prstGeom prst="rect">
            <a:avLst/>
          </a:prstGeom>
        </p:spPr>
      </p:pic>
      <p:pic>
        <p:nvPicPr>
          <p:cNvPr id="22" name="Graphic 21" descr="Internet">
            <a:hlinkClick r:id="rId6"/>
            <a:extLst>
              <a:ext uri="{FF2B5EF4-FFF2-40B4-BE49-F238E27FC236}">
                <a16:creationId xmlns:a16="http://schemas.microsoft.com/office/drawing/2014/main" id="{548D3253-66F9-4C61-81CF-83A48F29A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4933" y="4293652"/>
            <a:ext cx="592741" cy="592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D5D5A-EBCB-48FB-BAB3-0BBE76D4AE8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93" y="5812188"/>
            <a:ext cx="607653" cy="8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25D5-4225-451E-9882-BF960932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61" y="1617763"/>
            <a:ext cx="5483440" cy="676274"/>
          </a:xfrm>
        </p:spPr>
        <p:txBody>
          <a:bodyPr/>
          <a:lstStyle/>
          <a:p>
            <a:br>
              <a:rPr lang="en-BE" sz="2800" dirty="0"/>
            </a:br>
            <a:br>
              <a:rPr lang="en-BE" sz="2800" dirty="0"/>
            </a:br>
            <a:br>
              <a:rPr lang="en-BE" sz="2800" dirty="0"/>
            </a:br>
            <a:r>
              <a:rPr lang="fr-BE" sz="2800" dirty="0"/>
              <a:t>Housing in Europe </a:t>
            </a:r>
            <a:br>
              <a:rPr lang="en-BE" sz="2800" dirty="0"/>
            </a:b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3285-F926-431C-896F-51E8C655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3"/>
          <a:stretch/>
        </p:blipFill>
        <p:spPr>
          <a:xfrm>
            <a:off x="6528327" y="1167968"/>
            <a:ext cx="3807816" cy="45220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1800F34-718C-4164-BCD1-61F43E586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561" y="3005773"/>
            <a:ext cx="4342114" cy="1423473"/>
          </a:xfrm>
        </p:spPr>
        <p:txBody>
          <a:bodyPr/>
          <a:lstStyle/>
          <a:p>
            <a:r>
              <a:rPr lang="en-GB" sz="2000" dirty="0"/>
              <a:t>IUHF, Berlin 18-19 September </a:t>
            </a:r>
          </a:p>
          <a:p>
            <a:r>
              <a:rPr lang="en-GB" sz="2000" dirty="0"/>
              <a:t>Public, Social, Cooperative 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C241-6CD2-4908-8A0E-1941D054AE27}"/>
              </a:ext>
            </a:extLst>
          </p:cNvPr>
          <p:cNvSpPr txBox="1"/>
          <p:nvPr/>
        </p:nvSpPr>
        <p:spPr>
          <a:xfrm>
            <a:off x="1321560" y="4429246"/>
            <a:ext cx="648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7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23E8BD-2F38-4FBD-BA93-7C6884987EBF}"/>
              </a:ext>
            </a:extLst>
          </p:cNvPr>
          <p:cNvSpPr/>
          <p:nvPr/>
        </p:nvSpPr>
        <p:spPr>
          <a:xfrm>
            <a:off x="1695450" y="1714500"/>
            <a:ext cx="8277225" cy="4610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06D40-8629-40EA-A5FA-948AD1286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40" y="888989"/>
            <a:ext cx="9077410" cy="676274"/>
          </a:xfrm>
        </p:spPr>
        <p:txBody>
          <a:bodyPr/>
          <a:lstStyle/>
          <a:p>
            <a:r>
              <a:rPr lang="en-GB" sz="3200" dirty="0"/>
              <a:t>The richness of </a:t>
            </a:r>
            <a:br>
              <a:rPr lang="en-GB" sz="3200" dirty="0"/>
            </a:br>
            <a:r>
              <a:rPr lang="en-GB" sz="3200" dirty="0"/>
              <a:t>the Housing Europe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E84B4-0A92-4D73-8170-A5B3AA296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244" y="2240891"/>
            <a:ext cx="7432685" cy="4943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43,000 local housing organisations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25 countries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24,936,000 dwellings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roughly 200,000 new dwellings per year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over 200,000 dwellings refurbished per year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roughly €40bn in new investment per year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7,500+ staff employed by the federations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/>
              <a:t>300,000+ staff employed by local providers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400" b="1" dirty="0">
                <a:solidFill>
                  <a:schemeClr val="accent1"/>
                </a:solidFill>
              </a:rPr>
              <a:t>One goal </a:t>
            </a:r>
            <a:br>
              <a:rPr lang="en-GB" sz="1400" b="1" dirty="0"/>
            </a:br>
            <a:r>
              <a:rPr lang="en-GB" sz="1400" b="1" dirty="0"/>
              <a:t>To provide decent &amp; affordable </a:t>
            </a:r>
            <a:br>
              <a:rPr lang="en-GB" sz="1400" b="1" dirty="0"/>
            </a:br>
            <a:r>
              <a:rPr lang="en-GB" sz="1400" b="1" dirty="0"/>
              <a:t>housing for all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4A776-F37A-4FBE-B9B8-DD4CC24C7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46" y="1714500"/>
            <a:ext cx="5035831" cy="46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EE77C-3F44-D032-4721-EF26A4E7E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6"/>
          <a:stretch/>
        </p:blipFill>
        <p:spPr>
          <a:xfrm>
            <a:off x="2138439" y="1715464"/>
            <a:ext cx="8587274" cy="5004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04AB1-6D18-40A7-9B7B-F18746C86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07" y="860371"/>
            <a:ext cx="8337548" cy="676274"/>
          </a:xfrm>
        </p:spPr>
        <p:txBody>
          <a:bodyPr/>
          <a:lstStyle/>
          <a:p>
            <a:r>
              <a:rPr lang="en-US" sz="3200" dirty="0"/>
              <a:t>Call to housing policymakers to stick together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C256E-97F8-7B05-D39E-F50D03A3828C}"/>
              </a:ext>
            </a:extLst>
          </p:cNvPr>
          <p:cNvSpPr txBox="1"/>
          <p:nvPr/>
        </p:nvSpPr>
        <p:spPr>
          <a:xfrm rot="16200000">
            <a:off x="10117324" y="4556668"/>
            <a:ext cx="39031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Copyright: CC-BY-4.0: © European Union</a:t>
            </a:r>
            <a:endParaRPr lang="LID4096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1BE56-BBC4-654C-DEFC-434E43EA26C9}"/>
              </a:ext>
            </a:extLst>
          </p:cNvPr>
          <p:cNvSpPr/>
          <p:nvPr/>
        </p:nvSpPr>
        <p:spPr>
          <a:xfrm>
            <a:off x="2259737" y="2650067"/>
            <a:ext cx="5096933" cy="3640666"/>
          </a:xfrm>
          <a:prstGeom prst="rect">
            <a:avLst/>
          </a:prstGeom>
          <a:solidFill>
            <a:schemeClr val="dk1">
              <a:alpha val="8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736B5B-A865-5CF8-152D-7874D90035B4}"/>
              </a:ext>
            </a:extLst>
          </p:cNvPr>
          <p:cNvSpPr txBox="1">
            <a:spLocks/>
          </p:cNvSpPr>
          <p:nvPr/>
        </p:nvSpPr>
        <p:spPr>
          <a:xfrm>
            <a:off x="2440064" y="5321355"/>
            <a:ext cx="4837814" cy="6762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NICOLAS SCHMIT</a:t>
            </a:r>
            <a:endParaRPr lang="en-GB" sz="2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COMMISSIONER FOR JOBS &amp; SOCIAL RIGHTS</a:t>
            </a:r>
          </a:p>
          <a:p>
            <a:pPr algn="l"/>
            <a:endParaRPr lang="en-GB" sz="1800" dirty="0">
              <a:latin typeface="Arial" panose="020B0604020202020204" pitchFamily="34" charset="0"/>
            </a:endParaRPr>
          </a:p>
          <a:p>
            <a:pPr algn="l"/>
            <a:r>
              <a:rPr lang="en-GB" sz="2000" i="1" dirty="0">
                <a:latin typeface="Arial" panose="020B0604020202020204" pitchFamily="34" charset="0"/>
              </a:rPr>
              <a:t>“Housing is a European problem with national and local solutions. </a:t>
            </a:r>
            <a:br>
              <a:rPr lang="en-GB" sz="2000" i="1" dirty="0">
                <a:latin typeface="Arial" panose="020B0604020202020204" pitchFamily="34" charset="0"/>
              </a:rPr>
            </a:br>
            <a:endParaRPr lang="en-GB" sz="2000" i="1" dirty="0">
              <a:latin typeface="Arial" panose="020B0604020202020204" pitchFamily="34" charset="0"/>
            </a:endParaRPr>
          </a:p>
          <a:p>
            <a:pPr algn="l"/>
            <a:r>
              <a:rPr lang="en-GB" sz="2000" i="1" dirty="0">
                <a:latin typeface="Arial" panose="020B0604020202020204" pitchFamily="34" charset="0"/>
              </a:rPr>
              <a:t>The EU can help to put together all the actors and have good exchanges of views and practices, to have a positive dynamic.” </a:t>
            </a:r>
          </a:p>
        </p:txBody>
      </p:sp>
    </p:spTree>
    <p:extLst>
      <p:ext uri="{BB962C8B-B14F-4D97-AF65-F5344CB8AC3E}">
        <p14:creationId xmlns:p14="http://schemas.microsoft.com/office/powerpoint/2010/main" val="244706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4AB1-6D18-40A7-9B7B-F18746C86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2" y="869590"/>
            <a:ext cx="8337548" cy="676274"/>
          </a:xfrm>
        </p:spPr>
        <p:txBody>
          <a:bodyPr/>
          <a:lstStyle/>
          <a:p>
            <a:r>
              <a:rPr lang="en-BE" sz="3200" dirty="0"/>
              <a:t>New European Affordable Housing Plan </a:t>
            </a:r>
            <a:endParaRPr lang="en-GB" sz="3200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76E67285-1D7F-3DBE-3CBE-DCEA3AE93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r="20745"/>
          <a:stretch/>
        </p:blipFill>
        <p:spPr>
          <a:xfrm>
            <a:off x="1877177" y="2500840"/>
            <a:ext cx="2431370" cy="2339470"/>
          </a:xfrm>
          <a:prstGeom prst="ellipse">
            <a:avLst/>
          </a:prstGeom>
          <a:solidFill>
            <a:srgbClr val="EEECE1"/>
          </a:solidFill>
          <a:ln>
            <a:solidFill>
              <a:srgbClr val="F5766D"/>
            </a:solidFill>
          </a:ln>
        </p:spPr>
      </p:pic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87A52C34-7540-C88C-E63C-9A996A1F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10997"/>
          <a:stretch/>
        </p:blipFill>
        <p:spPr>
          <a:xfrm>
            <a:off x="4833295" y="2535415"/>
            <a:ext cx="2431370" cy="2339470"/>
          </a:xfrm>
          <a:prstGeom prst="ellipse">
            <a:avLst/>
          </a:prstGeom>
          <a:solidFill>
            <a:srgbClr val="EEECE1"/>
          </a:solidFill>
          <a:ln>
            <a:solidFill>
              <a:srgbClr val="F5766D"/>
            </a:solidFill>
          </a:ln>
        </p:spPr>
      </p:pic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72F8A95C-4295-19B1-E9F3-5081E4950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 b="1890"/>
          <a:stretch/>
        </p:blipFill>
        <p:spPr>
          <a:xfrm>
            <a:off x="7655143" y="2535415"/>
            <a:ext cx="2431370" cy="2339470"/>
          </a:xfrm>
          <a:prstGeom prst="ellipse">
            <a:avLst/>
          </a:prstGeom>
          <a:solidFill>
            <a:srgbClr val="EEECE1"/>
          </a:solidFill>
          <a:ln>
            <a:solidFill>
              <a:srgbClr val="F5766D"/>
            </a:solidFill>
          </a:ln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359BC4E-C19F-0BD1-41F2-469C423B57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1269" y="1649526"/>
            <a:ext cx="7432685" cy="78222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LID4096" dirty="0"/>
              <a:t>What will come next</a:t>
            </a:r>
            <a:r>
              <a:rPr lang="fr-BE" dirty="0"/>
              <a:t> </a:t>
            </a:r>
            <a:r>
              <a:rPr lang="fr-BE"/>
              <a:t>after</a:t>
            </a:r>
            <a:r>
              <a:rPr lang="LID4096"/>
              <a:t>? 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82001-16C5-C622-9884-0BC50CAAB978}"/>
              </a:ext>
            </a:extLst>
          </p:cNvPr>
          <p:cNvSpPr txBox="1"/>
          <p:nvPr/>
        </p:nvSpPr>
        <p:spPr>
          <a:xfrm>
            <a:off x="669471" y="5306786"/>
            <a:ext cx="996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Housing is tearing our societies apart – Can an EU plan help close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inequalities ? ....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0BC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>
              <a:solidFill>
                <a:srgbClr val="40BCC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Pan-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European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Housing Finance Platform – ‘More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speculative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extractive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financing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generation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social value ? Revolving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affordability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perpetuity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good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C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</a:t>
            </a:r>
            <a:r>
              <a:rPr lang="fr-BE" dirty="0">
                <a:solidFill>
                  <a:srgbClr val="40BCC0"/>
                </a:solidFill>
                <a:latin typeface="Arial" panose="020B0604020202020204"/>
              </a:rPr>
              <a:t>, </a:t>
            </a:r>
            <a:r>
              <a:rPr lang="fr-BE" dirty="0" err="1">
                <a:solidFill>
                  <a:srgbClr val="40BCC0"/>
                </a:solidFill>
                <a:latin typeface="Arial" panose="020B0604020202020204"/>
              </a:rPr>
              <a:t>limited</a:t>
            </a:r>
            <a:r>
              <a:rPr lang="fr-BE" dirty="0">
                <a:solidFill>
                  <a:srgbClr val="40BCC0"/>
                </a:solidFill>
                <a:latin typeface="Arial" panose="020B0604020202020204"/>
              </a:rPr>
              <a:t> profit 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40BC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0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AFDA-4DD8-4637-AA32-CE5AB3C5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BD2E5-B4F8-47E2-B965-0AA47E25F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Stay connected!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Twitter | Facebook | LinkedIn</a:t>
            </a:r>
          </a:p>
          <a:p>
            <a:pPr algn="ctr"/>
            <a:r>
              <a:rPr lang="en-GB" dirty="0"/>
              <a:t>        @HousingEurope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68953BA-7109-4EA6-857E-4AE1C1BCD2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r="21418"/>
          <a:stretch/>
        </p:blipFill>
        <p:spPr>
          <a:xfrm>
            <a:off x="6172200" y="1305619"/>
            <a:ext cx="4229100" cy="4684911"/>
          </a:xfrm>
        </p:spPr>
      </p:pic>
    </p:spTree>
    <p:extLst>
      <p:ext uri="{BB962C8B-B14F-4D97-AF65-F5344CB8AC3E}">
        <p14:creationId xmlns:p14="http://schemas.microsoft.com/office/powerpoint/2010/main" val="3235307215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Housing Europe">
      <a:dk1>
        <a:srgbClr val="40BCC0"/>
      </a:dk1>
      <a:lt1>
        <a:sysClr val="window" lastClr="FFFFFF"/>
      </a:lt1>
      <a:dk2>
        <a:srgbClr val="40BCC0"/>
      </a:dk2>
      <a:lt2>
        <a:srgbClr val="F2F2F2"/>
      </a:lt2>
      <a:accent1>
        <a:srgbClr val="F5766D"/>
      </a:accent1>
      <a:accent2>
        <a:srgbClr val="14A8E2"/>
      </a:accent2>
      <a:accent3>
        <a:srgbClr val="BECDD6"/>
      </a:accent3>
      <a:accent4>
        <a:srgbClr val="F6B247"/>
      </a:accent4>
      <a:accent5>
        <a:srgbClr val="0D7097"/>
      </a:accent5>
      <a:accent6>
        <a:srgbClr val="35C3B1"/>
      </a:accent6>
      <a:hlink>
        <a:srgbClr val="E38F0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Housing Europe">
      <a:dk1>
        <a:srgbClr val="40BCC0"/>
      </a:dk1>
      <a:lt1>
        <a:sysClr val="window" lastClr="FFFFFF"/>
      </a:lt1>
      <a:dk2>
        <a:srgbClr val="40BCC0"/>
      </a:dk2>
      <a:lt2>
        <a:srgbClr val="F2F2F2"/>
      </a:lt2>
      <a:accent1>
        <a:srgbClr val="F5766D"/>
      </a:accent1>
      <a:accent2>
        <a:srgbClr val="14A8E2"/>
      </a:accent2>
      <a:accent3>
        <a:srgbClr val="BECDD6"/>
      </a:accent3>
      <a:accent4>
        <a:srgbClr val="F6B247"/>
      </a:accent4>
      <a:accent5>
        <a:srgbClr val="0D7097"/>
      </a:accent5>
      <a:accent6>
        <a:srgbClr val="35C3B1"/>
      </a:accent6>
      <a:hlink>
        <a:srgbClr val="E38F0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Housing Europe">
      <a:dk1>
        <a:srgbClr val="40BCC0"/>
      </a:dk1>
      <a:lt1>
        <a:sysClr val="window" lastClr="FFFFFF"/>
      </a:lt1>
      <a:dk2>
        <a:srgbClr val="40BCC0"/>
      </a:dk2>
      <a:lt2>
        <a:srgbClr val="F2F2F2"/>
      </a:lt2>
      <a:accent1>
        <a:srgbClr val="F5766D"/>
      </a:accent1>
      <a:accent2>
        <a:srgbClr val="14A8E2"/>
      </a:accent2>
      <a:accent3>
        <a:srgbClr val="BECDD6"/>
      </a:accent3>
      <a:accent4>
        <a:srgbClr val="F6B247"/>
      </a:accent4>
      <a:accent5>
        <a:srgbClr val="0D7097"/>
      </a:accent5>
      <a:accent6>
        <a:srgbClr val="35C3B1"/>
      </a:accent6>
      <a:hlink>
        <a:srgbClr val="E38F0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Housing Europe">
      <a:dk1>
        <a:srgbClr val="40BCC0"/>
      </a:dk1>
      <a:lt1>
        <a:sysClr val="window" lastClr="FFFFFF"/>
      </a:lt1>
      <a:dk2>
        <a:srgbClr val="40BCC0"/>
      </a:dk2>
      <a:lt2>
        <a:srgbClr val="F2F2F2"/>
      </a:lt2>
      <a:accent1>
        <a:srgbClr val="F5766D"/>
      </a:accent1>
      <a:accent2>
        <a:srgbClr val="14A8E2"/>
      </a:accent2>
      <a:accent3>
        <a:srgbClr val="BECDD6"/>
      </a:accent3>
      <a:accent4>
        <a:srgbClr val="F6B247"/>
      </a:accent4>
      <a:accent5>
        <a:srgbClr val="0D7097"/>
      </a:accent5>
      <a:accent6>
        <a:srgbClr val="35C3B1"/>
      </a:accent6>
      <a:hlink>
        <a:srgbClr val="E38F0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211</Words>
  <Application>Microsoft Office PowerPoint</Application>
  <PresentationFormat>Grand écran</PresentationFormat>
  <Paragraphs>32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9_Office Theme</vt:lpstr>
      <vt:lpstr>10_Office Theme</vt:lpstr>
      <vt:lpstr>11_Office Theme</vt:lpstr>
      <vt:lpstr>13_Office Theme</vt:lpstr>
      <vt:lpstr>   Housing in Europe  </vt:lpstr>
      <vt:lpstr>The richness of  the Housing Europe Network</vt:lpstr>
      <vt:lpstr>Call to housing policymakers to stick together</vt:lpstr>
      <vt:lpstr>New European Affordable Housing Plan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Mafé</dc:creator>
  <cp:lastModifiedBy>Sorcha Edwards - Housing Europe</cp:lastModifiedBy>
  <cp:revision>76</cp:revision>
  <dcterms:created xsi:type="dcterms:W3CDTF">2021-04-30T11:32:20Z</dcterms:created>
  <dcterms:modified xsi:type="dcterms:W3CDTF">2024-09-19T06:10:51Z</dcterms:modified>
</cp:coreProperties>
</file>