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12"/>
  </p:notesMasterIdLst>
  <p:sldIdLst>
    <p:sldId id="405" r:id="rId2"/>
    <p:sldId id="415" r:id="rId3"/>
    <p:sldId id="470" r:id="rId4"/>
    <p:sldId id="453" r:id="rId5"/>
    <p:sldId id="469" r:id="rId6"/>
    <p:sldId id="410" r:id="rId7"/>
    <p:sldId id="466" r:id="rId8"/>
    <p:sldId id="471" r:id="rId9"/>
    <p:sldId id="421" r:id="rId10"/>
    <p:sldId id="472" r:id="rId11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94A"/>
    <a:srgbClr val="008080"/>
    <a:srgbClr val="187C7E"/>
    <a:srgbClr val="20A1A4"/>
    <a:srgbClr val="D4F4F4"/>
    <a:srgbClr val="69A748"/>
    <a:srgbClr val="ED7D31"/>
    <a:srgbClr val="009999"/>
    <a:srgbClr val="70AD4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59721215830295E-2"/>
          <c:y val="5.0163396085846947E-2"/>
          <c:w val="0.80928203311031188"/>
          <c:h val="0.58697451215290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Fertility rate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2.2200000000000002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4-497D-9ADF-141A871448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Fertility rate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4-497D-9ADF-141A871448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Fertility rate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54-497D-9ADF-141A871448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1336096"/>
        <c:axId val="601345888"/>
      </c:barChart>
      <c:catAx>
        <c:axId val="6013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01345888"/>
        <c:crosses val="autoZero"/>
        <c:auto val="1"/>
        <c:lblAlgn val="ctr"/>
        <c:lblOffset val="100"/>
        <c:noMultiLvlLbl val="0"/>
      </c:catAx>
      <c:valAx>
        <c:axId val="60134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133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38603417562692"/>
          <c:y val="0.8496775177870125"/>
          <c:w val="0.63256171295904473"/>
          <c:h val="0.15032231794221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'ввод жилья обеспеч жильем'!$B$9</c:f>
              <c:strCache>
                <c:ptCount val="1"/>
                <c:pt idx="0">
                  <c:v>Тotal area of commissioned residential buildings, mln. sq. m.
</c:v>
                </c:pt>
              </c:strCache>
            </c:strRef>
          </c:tx>
          <c:spPr>
            <a:solidFill>
              <a:srgbClr val="187C7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270979523652666E-3"/>
                  <c:y val="0.126287210833688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337141196856366E-17"/>
                  <c:y val="0.200666754244480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'ввод жилья обеспеч жильем'!$C$8:$P$8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2023</c:v>
                </c:pt>
              </c:numCache>
              <c:extLst/>
            </c:numRef>
          </c:cat>
          <c:val>
            <c:numRef>
              <c:f>'ввод жилья обеспеч жильем'!$C$9:$P$9</c:f>
              <c:numCache>
                <c:formatCode>0.0</c:formatCode>
                <c:ptCount val="3"/>
                <c:pt idx="0">
                  <c:v>4.992</c:v>
                </c:pt>
                <c:pt idx="1">
                  <c:v>10.513</c:v>
                </c:pt>
                <c:pt idx="2" formatCode="#\ ##0.0">
                  <c:v>17.537140000000001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601346976"/>
        <c:axId val="601336640"/>
      </c:barChart>
      <c:lineChart>
        <c:grouping val="standard"/>
        <c:varyColors val="0"/>
        <c:ser>
          <c:idx val="1"/>
          <c:order val="1"/>
          <c:tx>
            <c:strRef>
              <c:f>'ввод жилья обеспеч жильем'!$B$10</c:f>
              <c:strCache>
                <c:ptCount val="1"/>
                <c:pt idx="0">
                  <c:v>Number of apartments in commissioned residential buildings, thousands of apartments
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'ввод жилья обеспеч жильем'!$C$8:$P$8</c:f>
              <c:numCache>
                <c:formatCode>General</c:formatCode>
                <c:ptCount val="3"/>
                <c:pt idx="0">
                  <c:v>2005</c:v>
                </c:pt>
                <c:pt idx="1">
                  <c:v>2016</c:v>
                </c:pt>
                <c:pt idx="2">
                  <c:v>2023</c:v>
                </c:pt>
              </c:numCache>
              <c:extLst/>
            </c:numRef>
          </c:cat>
          <c:val>
            <c:numRef>
              <c:f>'ввод жилья обеспеч жильем'!$C$10:$P$10</c:f>
              <c:numCache>
                <c:formatCode>0.0</c:formatCode>
                <c:ptCount val="3"/>
                <c:pt idx="0">
                  <c:v>43.8</c:v>
                </c:pt>
                <c:pt idx="1">
                  <c:v>89.3</c:v>
                </c:pt>
                <c:pt idx="2" formatCode="#\ ##0.0">
                  <c:v>157.06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346432"/>
        <c:axId val="601349152"/>
      </c:lineChart>
      <c:catAx>
        <c:axId val="6013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36640"/>
        <c:crosses val="autoZero"/>
        <c:auto val="1"/>
        <c:lblAlgn val="ctr"/>
        <c:lblOffset val="100"/>
        <c:noMultiLvlLbl val="0"/>
      </c:catAx>
      <c:valAx>
        <c:axId val="6013366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46976"/>
        <c:crosses val="autoZero"/>
        <c:crossBetween val="between"/>
      </c:valAx>
      <c:valAx>
        <c:axId val="60134915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46432"/>
        <c:crosses val="max"/>
        <c:crossBetween val="between"/>
      </c:valAx>
      <c:catAx>
        <c:axId val="60134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349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2540695812480718"/>
          <c:w val="1"/>
          <c:h val="0.36221186341122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Housing prices in Kazakhstan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33263779527559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73137114041743E-2"/>
          <c:y val="0.17821676234974293"/>
          <c:w val="0.94253725771916519"/>
          <c:h val="0.46058518375582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'цены на жилье количество сделок'!$B$5</c:f>
              <c:strCache>
                <c:ptCount val="1"/>
                <c:pt idx="0">
                  <c:v>Primary housing, in € per sq.m. 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'цены на жилье количество сделок'!$C$4:$J$4</c:f>
              <c:numCache>
                <c:formatCode>General</c:formatCode>
                <c:ptCount val="3"/>
                <c:pt idx="0">
                  <c:v>2016</c:v>
                </c:pt>
                <c:pt idx="1">
                  <c:v>2020</c:v>
                </c:pt>
                <c:pt idx="2">
                  <c:v>2023</c:v>
                </c:pt>
              </c:numCache>
              <c:extLst/>
            </c:numRef>
          </c:cat>
          <c:val>
            <c:numRef>
              <c:f>'цены на жилье количество сделок'!$C$5:$J$5</c:f>
              <c:numCache>
                <c:formatCode>_-* #\ ##0\ _₽_-;\-* #\ ##0\ _₽_-;_-* "-"??\ _₽_-;_-@_-</c:formatCode>
                <c:ptCount val="3"/>
                <c:pt idx="0">
                  <c:v>701.90114068441062</c:v>
                </c:pt>
                <c:pt idx="1">
                  <c:v>595.97388254897032</c:v>
                </c:pt>
                <c:pt idx="2">
                  <c:v>985.38149092067545</c:v>
                </c:pt>
              </c:numCache>
              <c:extLst/>
            </c:numRef>
          </c:val>
        </c:ser>
        <c:ser>
          <c:idx val="1"/>
          <c:order val="1"/>
          <c:tx>
            <c:strRef>
              <c:f>'цены на жилье количество сделок'!$B$6</c:f>
              <c:strCache>
                <c:ptCount val="1"/>
                <c:pt idx="0">
                  <c:v>Secondary housing, in € per sq.m. 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'цены на жилье количество сделок'!$C$4:$J$4</c:f>
              <c:numCache>
                <c:formatCode>General</c:formatCode>
                <c:ptCount val="3"/>
                <c:pt idx="0">
                  <c:v>2016</c:v>
                </c:pt>
                <c:pt idx="1">
                  <c:v>2020</c:v>
                </c:pt>
                <c:pt idx="2">
                  <c:v>2023</c:v>
                </c:pt>
              </c:numCache>
              <c:extLst/>
            </c:numRef>
          </c:cat>
          <c:val>
            <c:numRef>
              <c:f>'цены на жилье количество сделок'!$C$6:$J$6</c:f>
              <c:numCache>
                <c:formatCode>_-* #\ ##0\ _₽_-;\-* #\ ##0\ _₽_-;_-* "-"??\ _₽_-;_-@_-</c:formatCode>
                <c:ptCount val="3"/>
                <c:pt idx="0">
                  <c:v>742.76147778219172</c:v>
                </c:pt>
                <c:pt idx="1">
                  <c:v>619.24321391897399</c:v>
                </c:pt>
                <c:pt idx="2">
                  <c:v>984.33617394074543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601335552"/>
        <c:axId val="601334464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344800"/>
        <c:axId val="60134752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'цены на жилье количество сделок'!$B$7</c15:sqref>
                        </c15:formulaRef>
                      </c:ext>
                    </c:extLst>
                    <c:strCache>
                      <c:ptCount val="1"/>
                      <c:pt idx="0">
                        <c:v>Price index, primary housing, %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3.7892709203766722E-2"/>
                        <c:y val="5.88087156090689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3.9205261892515053E-2"/>
                        <c:y val="6.363998449428978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1.8397332445409881E-2"/>
                        <c:y val="-7.16355442918938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ru-RU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'цены на жилье количество сделок'!$C$4:$J$4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2016</c:v>
                      </c:pt>
                      <c:pt idx="1">
                        <c:v>2020</c:v>
                      </c:pt>
                      <c:pt idx="2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'цены на жилье количество сделок'!$C$7:$J$7</c15:sqref>
                        </c15:formulaRef>
                      </c:ext>
                    </c:extLst>
                    <c:numCache>
                      <c:formatCode>#\ ##0.0</c:formatCode>
                      <c:ptCount val="3"/>
                      <c:pt idx="0">
                        <c:v>96.4</c:v>
                      </c:pt>
                      <c:pt idx="1">
                        <c:v>105</c:v>
                      </c:pt>
                      <c:pt idx="2">
                        <c:v>103.4</c:v>
                      </c:pt>
                    </c:numCache>
                  </c:numRef>
                </c:val>
                <c:smooth val="0"/>
                <c:extLst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'цены на жилье количество сделок'!$B$8</c15:sqref>
                        </c15:formulaRef>
                      </c:ext>
                    </c:extLst>
                    <c:strCache>
                      <c:ptCount val="1"/>
                      <c:pt idx="0">
                        <c:v>Price index, secondary housing, %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3.2015837834135884E-2"/>
                        <c:y val="-5.88087156090689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dLbl>
                    <c:idx val="1"/>
                    <c:layout>
                      <c:manualLayout>
                        <c:x val="-4.1164219015725333E-2"/>
                        <c:y val="-7.330252226473146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dLbl>
                    <c:idx val="2"/>
                    <c:layout>
                      <c:manualLayout>
                        <c:x val="3.8983760913859152E-3"/>
                        <c:y val="1.36603176692437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ru-RU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'цены на жилье количество сделок'!$C$4:$J$4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2016</c:v>
                      </c:pt>
                      <c:pt idx="1">
                        <c:v>2020</c:v>
                      </c:pt>
                      <c:pt idx="2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'цены на жилье количество сделок'!$C$8:$J$8</c15:sqref>
                        </c15:formulaRef>
                      </c:ext>
                    </c:extLst>
                    <c:numCache>
                      <c:formatCode>0.0</c:formatCode>
                      <c:ptCount val="3"/>
                      <c:pt idx="0">
                        <c:v>99.3</c:v>
                      </c:pt>
                      <c:pt idx="1">
                        <c:v>113.2</c:v>
                      </c:pt>
                      <c:pt idx="2" formatCode="#\ ##0.0">
                        <c:v>96.3</c:v>
                      </c:pt>
                    </c:numCache>
                  </c:numRef>
                </c:val>
                <c:smooth val="0"/>
                <c:extLst xmlns:c15="http://schemas.microsoft.com/office/drawing/2012/chart"/>
              </c15:ser>
            </c15:filteredLineSeries>
          </c:ext>
        </c:extLst>
      </c:lineChart>
      <c:catAx>
        <c:axId val="60133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34464"/>
        <c:crosses val="autoZero"/>
        <c:auto val="1"/>
        <c:lblAlgn val="ctr"/>
        <c:lblOffset val="100"/>
        <c:noMultiLvlLbl val="0"/>
      </c:catAx>
      <c:valAx>
        <c:axId val="601334464"/>
        <c:scaling>
          <c:orientation val="minMax"/>
        </c:scaling>
        <c:delete val="0"/>
        <c:axPos val="l"/>
        <c:numFmt formatCode="_-* #\ ##0\ _₽_-;\-* #\ 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35552"/>
        <c:crosses val="autoZero"/>
        <c:crossBetween val="between"/>
      </c:valAx>
      <c:valAx>
        <c:axId val="601347520"/>
        <c:scaling>
          <c:orientation val="minMax"/>
        </c:scaling>
        <c:delete val="0"/>
        <c:axPos val="r"/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44800"/>
        <c:crosses val="max"/>
        <c:crossBetween val="between"/>
      </c:valAx>
      <c:catAx>
        <c:axId val="60134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347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759889129110152"/>
          <c:w val="0.98893090677960394"/>
          <c:h val="0.15785281619070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2129834696191E-2"/>
          <c:y val="0.22168671156748951"/>
          <c:w val="0.9597275187038159"/>
          <c:h val="0.39419627312758332"/>
        </c:manualLayout>
      </c:layout>
      <c:lineChart>
        <c:grouping val="standard"/>
        <c:varyColors val="0"/>
        <c:ser>
          <c:idx val="0"/>
          <c:order val="0"/>
          <c:tx>
            <c:strRef>
              <c:f>Лист2!$G$22</c:f>
              <c:strCache>
                <c:ptCount val="1"/>
                <c:pt idx="0">
                  <c:v>Base rate</c:v>
                </c:pt>
              </c:strCache>
            </c:strRef>
          </c:tx>
          <c:spPr>
            <a:ln w="28575" cap="rnd">
              <a:solidFill>
                <a:srgbClr val="69A74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69A74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Лист2!$F$23:$F$29</c:f>
              <c:strCache>
                <c:ptCount val="7"/>
                <c:pt idx="0">
                  <c:v>01.2022</c:v>
                </c:pt>
                <c:pt idx="1">
                  <c:v>06.2022</c:v>
                </c:pt>
                <c:pt idx="2">
                  <c:v>10.2022</c:v>
                </c:pt>
                <c:pt idx="3">
                  <c:v>12.2022</c:v>
                </c:pt>
                <c:pt idx="4">
                  <c:v>06.2023</c:v>
                </c:pt>
                <c:pt idx="5">
                  <c:v>10.2023</c:v>
                </c:pt>
                <c:pt idx="6">
                  <c:v>12.2023</c:v>
                </c:pt>
              </c:strCache>
            </c:strRef>
          </c:cat>
          <c:val>
            <c:numRef>
              <c:f>Лист2!$G$23:$G$29</c:f>
              <c:numCache>
                <c:formatCode>_(* #,##0.00_);_(* \(#,##0.00\);_(* "-"??_);_(@_)</c:formatCode>
                <c:ptCount val="7"/>
                <c:pt idx="0">
                  <c:v>10.25</c:v>
                </c:pt>
                <c:pt idx="1">
                  <c:v>14</c:v>
                </c:pt>
                <c:pt idx="2">
                  <c:v>16</c:v>
                </c:pt>
                <c:pt idx="3">
                  <c:v>16.75</c:v>
                </c:pt>
                <c:pt idx="4">
                  <c:v>16.75</c:v>
                </c:pt>
                <c:pt idx="5">
                  <c:v>16</c:v>
                </c:pt>
                <c:pt idx="6">
                  <c:v>15.75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Лист2!$H$22</c:f>
              <c:strCache>
                <c:ptCount val="1"/>
                <c:pt idx="0">
                  <c:v>mortgage</c:v>
                </c:pt>
              </c:strCache>
            </c:strRef>
          </c:tx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80"/>
              </a:solidFill>
              <a:ln w="9525">
                <a:solidFill>
                  <a:srgbClr val="00808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Лист2!$F$23:$F$29</c:f>
              <c:strCache>
                <c:ptCount val="7"/>
                <c:pt idx="0">
                  <c:v>01.2022</c:v>
                </c:pt>
                <c:pt idx="1">
                  <c:v>06.2022</c:v>
                </c:pt>
                <c:pt idx="2">
                  <c:v>10.2022</c:v>
                </c:pt>
                <c:pt idx="3">
                  <c:v>12.2022</c:v>
                </c:pt>
                <c:pt idx="4">
                  <c:v>06.2023</c:v>
                </c:pt>
                <c:pt idx="5">
                  <c:v>10.2023</c:v>
                </c:pt>
                <c:pt idx="6">
                  <c:v>12.2023</c:v>
                </c:pt>
              </c:strCache>
            </c:strRef>
          </c:cat>
          <c:val>
            <c:numRef>
              <c:f>Лист2!$H$23:$H$29</c:f>
              <c:numCache>
                <c:formatCode>_-* #\ ##0.0\ _₽_-;\-* #\ ##0.0\ _₽_-;_-* "-"??\ _₽_-;_-@_-</c:formatCode>
                <c:ptCount val="7"/>
                <c:pt idx="0">
                  <c:v>8.5994955641792004</c:v>
                </c:pt>
                <c:pt idx="1">
                  <c:v>8.1819099572641072</c:v>
                </c:pt>
                <c:pt idx="2">
                  <c:v>8.4981445898048058</c:v>
                </c:pt>
                <c:pt idx="3">
                  <c:v>9.4729832643512424</c:v>
                </c:pt>
                <c:pt idx="4">
                  <c:v>10.604357604333492</c:v>
                </c:pt>
                <c:pt idx="5">
                  <c:v>11.036990723983541</c:v>
                </c:pt>
                <c:pt idx="6">
                  <c:v>10.5082049241181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337728"/>
        <c:axId val="601337184"/>
      </c:lineChart>
      <c:catAx>
        <c:axId val="6013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37184"/>
        <c:crosses val="autoZero"/>
        <c:auto val="1"/>
        <c:lblAlgn val="ctr"/>
        <c:lblOffset val="100"/>
        <c:noMultiLvlLbl val="0"/>
      </c:catAx>
      <c:valAx>
        <c:axId val="6013371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06940202089084"/>
          <c:y val="0.83559491140340636"/>
          <c:w val="0.53858345280600772"/>
          <c:h val="0.15273736693514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0A1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'цены на жилье количество сделок'!$B$13:$B$19</c:f>
              <c:strCache>
                <c:ptCount val="7"/>
                <c:pt idx="0">
                  <c:v>Canada</c:v>
                </c:pt>
                <c:pt idx="1">
                  <c:v>United Kingdom</c:v>
                </c:pt>
                <c:pt idx="2">
                  <c:v>USA</c:v>
                </c:pt>
                <c:pt idx="3">
                  <c:v>France</c:v>
                </c:pt>
                <c:pt idx="4">
                  <c:v>Germany</c:v>
                </c:pt>
                <c:pt idx="5">
                  <c:v>China</c:v>
                </c:pt>
                <c:pt idx="6">
                  <c:v>Kazakhstan</c:v>
                </c:pt>
              </c:strCache>
            </c:strRef>
          </c:cat>
          <c:val>
            <c:numRef>
              <c:f>'цены на жилье количество сделок'!$C$13:$C$19</c:f>
              <c:numCache>
                <c:formatCode>General</c:formatCode>
                <c:ptCount val="7"/>
                <c:pt idx="0">
                  <c:v>78</c:v>
                </c:pt>
                <c:pt idx="1">
                  <c:v>74</c:v>
                </c:pt>
                <c:pt idx="2">
                  <c:v>56</c:v>
                </c:pt>
                <c:pt idx="3">
                  <c:v>55</c:v>
                </c:pt>
                <c:pt idx="4">
                  <c:v>44</c:v>
                </c:pt>
                <c:pt idx="5">
                  <c:v>41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01340992"/>
        <c:axId val="601338272"/>
      </c:barChart>
      <c:catAx>
        <c:axId val="60134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1338272"/>
        <c:crosses val="autoZero"/>
        <c:auto val="1"/>
        <c:lblAlgn val="ctr"/>
        <c:lblOffset val="100"/>
        <c:noMultiLvlLbl val="0"/>
      </c:catAx>
      <c:valAx>
        <c:axId val="601338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34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8476BE3-B8A0-4D7B-B0FB-34A096C0DEB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708F614-DECE-48A1-ABB5-9E4DA00B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3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BD9AE-584C-4D3E-9D6E-4795417B7D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2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54063"/>
            <a:ext cx="6602413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59EF7-99A1-4A29-B7DF-456F8A277ECF}" type="slidenum">
              <a:rPr lang="de-AT" altLang="en-US" smtClean="0"/>
              <a:pPr>
                <a:defRPr/>
              </a:pPr>
              <a:t>2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376167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1A5CC-67ED-43EC-8701-A25EF75C0AB1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7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55650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0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54063"/>
            <a:ext cx="6602413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0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F614-DECE-48A1-ABB5-9E4DA00B36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1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54063"/>
            <a:ext cx="6602413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5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54063"/>
            <a:ext cx="6602413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4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4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4E3-2222-408E-BAB6-4DE3AF7B8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басы фирмен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320" y="1"/>
            <a:ext cx="12202322" cy="734663"/>
          </a:xfrm>
          <a:prstGeom prst="rect">
            <a:avLst/>
          </a:prstGeom>
          <a:solidFill>
            <a:srgbClr val="008F94"/>
          </a:solidFill>
        </p:spPr>
        <p:txBody>
          <a:bodyPr anchor="b">
            <a:normAutofit/>
          </a:bodyPr>
          <a:lstStyle>
            <a:lvl1pPr algn="l" eaLnBrk="1" hangingPunct="1">
              <a:lnSpc>
                <a:spcPts val="2177"/>
              </a:lnSpc>
              <a:defRPr lang="ru-RU" sz="1270" b="1" kern="1200" dirty="0">
                <a:ln>
                  <a:noFill/>
                </a:ln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algn="l" eaLnBrk="1" hangingPunct="1">
              <a:lnSpc>
                <a:spcPts val="2400"/>
              </a:lnSpc>
            </a:pPr>
            <a:endParaRPr lang="ru-RU" altLang="en-US" sz="1814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920" y="39725"/>
            <a:ext cx="653828" cy="673336"/>
          </a:xfrm>
          <a:prstGeom prst="rect">
            <a:avLst/>
          </a:prstGeom>
        </p:spPr>
      </p:pic>
      <p:pic>
        <p:nvPicPr>
          <p:cNvPr id="6" name="Рисунок 1" descr="cid:image001.png@01D71B4C.083BF310"/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864" y="261435"/>
            <a:ext cx="1549626" cy="3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1BC3A44-FCC5-49F5-8564-F6C718965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1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6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3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9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0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AFA5-0F67-4D4C-8150-B72A3B4182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4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37" r:id="rId12"/>
    <p:sldLayoutId id="21474837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4516" y="5191444"/>
            <a:ext cx="5510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i="1" dirty="0"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77" y="9150"/>
            <a:ext cx="520125" cy="673336"/>
          </a:xfrm>
          <a:prstGeom prst="rect">
            <a:avLst/>
          </a:prstGeom>
        </p:spPr>
      </p:pic>
      <p:pic>
        <p:nvPicPr>
          <p:cNvPr id="16" name="Рисунок 1" descr="cid:image001.png@01D71B4C.083BF310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05" y="204055"/>
            <a:ext cx="1232738" cy="3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4"/>
          <p:cNvSpPr>
            <a:spLocks noGrp="1"/>
          </p:cNvSpPr>
          <p:nvPr>
            <p:ph type="ctrTitle"/>
          </p:nvPr>
        </p:nvSpPr>
        <p:spPr>
          <a:xfrm>
            <a:off x="-10320" y="1"/>
            <a:ext cx="12202322" cy="6857999"/>
          </a:xfrm>
          <a:solidFill>
            <a:srgbClr val="008F94"/>
          </a:solidFill>
        </p:spPr>
        <p:txBody>
          <a:bodyPr anchor="ctr">
            <a:normAutofit/>
          </a:bodyPr>
          <a:lstStyle/>
          <a:p>
            <a:pPr defTabSz="457200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HOUSING CONSTRUCTION SAVINGS SYSTEM</a:t>
            </a:r>
            <a:r>
              <a:rPr lang="ru-RU" alt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REPUBLIC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KAZAKHSTAN</a:t>
            </a: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05" y="94528"/>
            <a:ext cx="520125" cy="673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8479" y="130036"/>
            <a:ext cx="1562100" cy="5524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80838" y="6199634"/>
            <a:ext cx="1459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September, 2024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80838" y="5744924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L. Ibragimova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ru-RU" alt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ru-RU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268" y="775578"/>
            <a:ext cx="11848696" cy="5715380"/>
            <a:chOff x="197549" y="795346"/>
            <a:chExt cx="11848696" cy="549269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35025" y="795346"/>
              <a:ext cx="11711220" cy="5491993"/>
              <a:chOff x="307036" y="795346"/>
              <a:chExt cx="11711220" cy="5491993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307036" y="795346"/>
                <a:ext cx="11711220" cy="5491993"/>
                <a:chOff x="275149" y="997692"/>
                <a:chExt cx="11711220" cy="5491993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284114" y="2614646"/>
                  <a:ext cx="3816450" cy="3875039"/>
                </a:xfrm>
                <a:prstGeom prst="rect">
                  <a:avLst/>
                </a:prstGeom>
                <a:noFill/>
                <a:ln w="19050">
                  <a:solidFill>
                    <a:srgbClr val="B5D1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2" name="Группа 51"/>
                <p:cNvGrpSpPr/>
                <p:nvPr/>
              </p:nvGrpSpPr>
              <p:grpSpPr>
                <a:xfrm>
                  <a:off x="275149" y="997692"/>
                  <a:ext cx="11711220" cy="5483028"/>
                  <a:chOff x="275149" y="997692"/>
                  <a:chExt cx="11711220" cy="5483028"/>
                </a:xfrm>
              </p:grpSpPr>
              <p:pic>
                <p:nvPicPr>
                  <p:cNvPr id="53" name="Рисунок 5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-1" t="8909" r="66121" b="8494"/>
                  <a:stretch/>
                </p:blipFill>
                <p:spPr>
                  <a:xfrm>
                    <a:off x="1307654" y="997692"/>
                    <a:ext cx="1537797" cy="1504502"/>
                  </a:xfrm>
                  <a:prstGeom prst="rect">
                    <a:avLst/>
                  </a:prstGeom>
                </p:spPr>
              </p:pic>
              <p:pic>
                <p:nvPicPr>
                  <p:cNvPr id="54" name="Рисунок 5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3455" t="9667" r="33006" b="8493"/>
                  <a:stretch/>
                </p:blipFill>
                <p:spPr>
                  <a:xfrm>
                    <a:off x="5244078" y="1000475"/>
                    <a:ext cx="1553434" cy="1501719"/>
                  </a:xfrm>
                  <a:prstGeom prst="rect">
                    <a:avLst/>
                  </a:prstGeom>
                </p:spPr>
              </p:pic>
              <p:pic>
                <p:nvPicPr>
                  <p:cNvPr id="55" name="Рисунок 54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7113" t="10965" b="9448"/>
                  <a:stretch/>
                </p:blipFill>
                <p:spPr>
                  <a:xfrm>
                    <a:off x="9180314" y="1055478"/>
                    <a:ext cx="1508382" cy="1448815"/>
                  </a:xfrm>
                  <a:prstGeom prst="rect">
                    <a:avLst/>
                  </a:prstGeom>
                </p:spPr>
              </p:pic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275149" y="2480581"/>
                    <a:ext cx="3844848" cy="523623"/>
                  </a:xfrm>
                  <a:prstGeom prst="rect">
                    <a:avLst/>
                  </a:prstGeom>
                  <a:solidFill>
                    <a:srgbClr val="B5D13F"/>
                  </a:solidFill>
                  <a:ln>
                    <a:solidFill>
                      <a:srgbClr val="B5D13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Прямоугольник 56"/>
                  <p:cNvSpPr/>
                  <p:nvPr/>
                </p:nvSpPr>
                <p:spPr>
                  <a:xfrm>
                    <a:off x="4227975" y="2605681"/>
                    <a:ext cx="3816450" cy="3875039"/>
                  </a:xfrm>
                  <a:prstGeom prst="rect">
                    <a:avLst/>
                  </a:prstGeom>
                  <a:noFill/>
                  <a:ln w="19050">
                    <a:solidFill>
                      <a:srgbClr val="D6BAA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Прямоугольник 57"/>
                  <p:cNvSpPr/>
                  <p:nvPr/>
                </p:nvSpPr>
                <p:spPr>
                  <a:xfrm>
                    <a:off x="4206627" y="2468884"/>
                    <a:ext cx="3857230" cy="517879"/>
                  </a:xfrm>
                  <a:prstGeom prst="rect">
                    <a:avLst/>
                  </a:prstGeom>
                  <a:solidFill>
                    <a:srgbClr val="D6BAA1"/>
                  </a:solidFill>
                  <a:ln>
                    <a:solidFill>
                      <a:srgbClr val="D6BAA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8169919" y="2605681"/>
                    <a:ext cx="3816450" cy="3875039"/>
                  </a:xfrm>
                  <a:prstGeom prst="rect">
                    <a:avLst/>
                  </a:prstGeom>
                  <a:noFill/>
                  <a:ln w="19050">
                    <a:solidFill>
                      <a:srgbClr val="75D0D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8150487" y="2481881"/>
                    <a:ext cx="3835881" cy="515415"/>
                  </a:xfrm>
                  <a:prstGeom prst="rect">
                    <a:avLst/>
                  </a:prstGeom>
                  <a:solidFill>
                    <a:srgbClr val="75D0DF"/>
                  </a:solidFill>
                  <a:ln>
                    <a:solidFill>
                      <a:srgbClr val="75D0D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5" name="Прямоугольник 44"/>
              <p:cNvSpPr/>
              <p:nvPr/>
            </p:nvSpPr>
            <p:spPr>
              <a:xfrm>
                <a:off x="1416619" y="1404887"/>
                <a:ext cx="1371600" cy="240562"/>
              </a:xfrm>
              <a:prstGeom prst="rect">
                <a:avLst/>
              </a:prstGeom>
              <a:solidFill>
                <a:srgbClr val="B5D13F"/>
              </a:solidFill>
              <a:ln>
                <a:solidFill>
                  <a:srgbClr val="B5D1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781914" y="993648"/>
                <a:ext cx="563691" cy="654031"/>
              </a:xfrm>
              <a:prstGeom prst="rect">
                <a:avLst/>
              </a:prstGeom>
              <a:solidFill>
                <a:srgbClr val="B5D13F"/>
              </a:solidFill>
              <a:ln>
                <a:solidFill>
                  <a:srgbClr val="B5D1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Е</a:t>
                </a:r>
                <a:endParaRPr lang="ru-RU" sz="36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366882" y="1453375"/>
                <a:ext cx="1371600" cy="240562"/>
              </a:xfrm>
              <a:prstGeom prst="rect">
                <a:avLst/>
              </a:prstGeom>
              <a:solidFill>
                <a:srgbClr val="D6BAA1"/>
              </a:solidFill>
              <a:ln>
                <a:solidFill>
                  <a:srgbClr val="D6BA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770836" y="993532"/>
                <a:ext cx="563691" cy="654031"/>
              </a:xfrm>
              <a:prstGeom prst="rect">
                <a:avLst/>
              </a:prstGeom>
              <a:solidFill>
                <a:srgbClr val="D6BAA1"/>
              </a:solidFill>
              <a:ln>
                <a:solidFill>
                  <a:srgbClr val="D6BA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</a:t>
                </a:r>
                <a:endParaRPr lang="ru-RU" sz="36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80647" y="1482180"/>
                <a:ext cx="1371600" cy="240562"/>
              </a:xfrm>
              <a:prstGeom prst="rect">
                <a:avLst/>
              </a:prstGeom>
              <a:solidFill>
                <a:srgbClr val="75D0DF"/>
              </a:solidFill>
              <a:ln>
                <a:solidFill>
                  <a:srgbClr val="75D0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673166" y="1012866"/>
                <a:ext cx="563691" cy="654031"/>
              </a:xfrm>
              <a:prstGeom prst="rect">
                <a:avLst/>
              </a:prstGeom>
              <a:solidFill>
                <a:srgbClr val="75D0DF"/>
              </a:solidFill>
              <a:ln>
                <a:solidFill>
                  <a:srgbClr val="75D0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  <a:endParaRPr lang="ru-RU" sz="36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672263" y="2174767"/>
              <a:ext cx="3081317" cy="6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Environmental</a:t>
              </a:r>
              <a:r>
                <a:rPr lang="ru-RU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performance of </a:t>
              </a:r>
              <a:r>
                <a:rPr lang="en-US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activities</a:t>
              </a:r>
              <a:endPara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69948" y="2161505"/>
              <a:ext cx="3332868" cy="6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Social</a:t>
              </a:r>
              <a:r>
                <a:rPr lang="ru-RU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performance </a:t>
              </a:r>
              <a:r>
                <a:rPr lang="en-US" sz="20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activities</a:t>
              </a:r>
              <a:endPara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742063" y="2355058"/>
              <a:ext cx="2791913" cy="384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Corporate </a:t>
              </a:r>
              <a:r>
                <a:rPr lang="en-US" sz="20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governance</a:t>
              </a:r>
              <a:endPara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0663" y="2830170"/>
              <a:ext cx="1709745" cy="1182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€</a:t>
              </a:r>
              <a:r>
                <a:rPr lang="en-US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25</a:t>
              </a:r>
              <a:r>
                <a:rPr lang="en-US" sz="20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i="1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mln</a:t>
              </a:r>
              <a:r>
                <a:rPr lang="en-US" sz="1600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en-US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granted </a:t>
              </a:r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to 492 clients for green mortgage</a:t>
              </a:r>
              <a:endParaRPr lang="ru-RU" b="1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51037" y="2795504"/>
              <a:ext cx="21298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17</a:t>
              </a:r>
              <a:r>
                <a:rPr lang="ru-RU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partners-construction </a:t>
              </a:r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companies on green mortgage</a:t>
              </a:r>
              <a:endParaRPr lang="ru-RU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474" y="3949479"/>
              <a:ext cx="2049120" cy="916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28</a:t>
              </a:r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%</a:t>
              </a:r>
            </a:p>
            <a:p>
              <a:pPr algn="ctr"/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reduction in electricity consumption</a:t>
              </a:r>
              <a:endParaRPr lang="ru-RU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73594" y="3949479"/>
              <a:ext cx="169927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12%</a:t>
              </a:r>
            </a:p>
            <a:p>
              <a:pPr algn="ctr"/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reduction of water consumption</a:t>
              </a:r>
              <a:endParaRPr lang="ru-RU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7549" y="4869181"/>
              <a:ext cx="4117808" cy="1418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Accounting for GHG emissions </a:t>
              </a:r>
            </a:p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305</a:t>
              </a:r>
              <a:r>
                <a:rPr lang="en-US" sz="16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tones </a:t>
              </a:r>
              <a:r>
                <a:rPr lang="en-US" sz="16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of direct CO2 emissions </a:t>
              </a:r>
              <a:endParaRPr lang="ru-RU" sz="16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coverage 1);</a:t>
              </a:r>
            </a:p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5 808 </a:t>
              </a:r>
              <a:r>
                <a:rPr lang="en-US" sz="16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tones </a:t>
              </a:r>
              <a:r>
                <a:rPr lang="en-US" sz="16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of indirect CO2 emissions </a:t>
              </a:r>
              <a:endParaRPr lang="ru-RU" sz="16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coverage 2</a:t>
              </a:r>
              <a:r>
                <a:rPr lang="en-US" sz="16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r>
                <a:rPr lang="ru-RU" sz="16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ru-RU" sz="16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17305" y="2750673"/>
              <a:ext cx="1503845" cy="1211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33%</a:t>
              </a:r>
            </a:p>
            <a:p>
              <a:pPr algn="ctr"/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share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of social loans in IP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(93</a:t>
              </a:r>
              <a:r>
                <a:rPr lang="ru-RU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086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loans worth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€2,1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billion)</a:t>
              </a:r>
              <a:endParaRPr lang="ru-RU" sz="14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189251" y="3933010"/>
              <a:ext cx="1619399" cy="1211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€</a:t>
              </a:r>
              <a:r>
                <a:rPr lang="en-US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35 </a:t>
              </a:r>
              <a:r>
                <a:rPr lang="en-US" sz="1400" b="1" i="1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mln</a:t>
              </a:r>
              <a:r>
                <a:rPr lang="en-US" sz="1400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granted </a:t>
              </a:r>
              <a:endParaRPr lang="en-US" sz="14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3 416 clients for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program "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With a diploma to the village"</a:t>
              </a:r>
              <a:endParaRPr lang="ru-RU" sz="1400" b="1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55978" y="4027201"/>
              <a:ext cx="1184249" cy="1005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€</a:t>
              </a:r>
              <a:r>
                <a:rPr lang="en-US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11</a:t>
              </a:r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,5 </a:t>
              </a:r>
              <a:r>
                <a:rPr lang="en-US" sz="1400" b="1" i="1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mln</a:t>
              </a:r>
              <a:r>
                <a:rPr lang="en-US" sz="1400" b="1" i="1" dirty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10</a:t>
              </a:r>
              <a:r>
                <a:rPr lang="ru-RU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444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citizens paid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rental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subsidy</a:t>
              </a:r>
              <a:endPara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766471" y="2770934"/>
              <a:ext cx="1406460" cy="1211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3,7 </a:t>
              </a:r>
            </a:p>
            <a:p>
              <a:pPr algn="ctr"/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thousands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of women supported at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€82 </a:t>
              </a:r>
              <a:r>
                <a:rPr lang="en-US" sz="1400" i="1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mln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. 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on 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"</a:t>
              </a:r>
              <a:r>
                <a:rPr lang="en-US" sz="1400" i="1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Umay</a:t>
              </a:r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"</a:t>
              </a:r>
              <a:endParaRPr lang="ru-RU" sz="1400" b="1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88381" y="2765317"/>
              <a:ext cx="128817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385</a:t>
              </a:r>
              <a:endPara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persons with disabilities supported by the </a:t>
              </a:r>
            </a:p>
            <a:p>
              <a:pPr algn="ctr"/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€10 </a:t>
              </a:r>
              <a:r>
                <a:rPr lang="en-US" sz="1400" i="1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mln</a:t>
              </a:r>
              <a:r>
                <a:rPr lang="en-US" sz="1400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 </a:t>
              </a:r>
              <a:endParaRPr lang="ru-RU" sz="1400" b="1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93882" y="5153736"/>
              <a:ext cx="1724258" cy="1005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0</a:t>
              </a:r>
              <a:endPara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complaints against employer; discrimination; injuries</a:t>
              </a:r>
              <a:endPara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861462" y="4506000"/>
              <a:ext cx="117646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0</a:t>
              </a:r>
              <a:endPara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cases of corruption; conflict of interest</a:t>
              </a:r>
              <a:endParaRPr lang="ru-RU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02571" y="3912955"/>
              <a:ext cx="1478291" cy="798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79%</a:t>
              </a:r>
            </a:p>
            <a:p>
              <a:pPr algn="ctr"/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level of employee engagement</a:t>
              </a:r>
              <a:endParaRPr lang="ru-RU" sz="14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254788" y="5257194"/>
              <a:ext cx="1263964" cy="798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12</a:t>
              </a:r>
            </a:p>
            <a:p>
              <a:pPr algn="ctr"/>
              <a:r>
                <a:rPr lang="en-US" sz="14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persons with disabilities</a:t>
              </a:r>
              <a:endParaRPr lang="ru-RU" sz="1400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261196" y="2943762"/>
              <a:ext cx="206589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96%</a:t>
              </a:r>
            </a:p>
            <a:p>
              <a:pPr algn="ctr"/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compliance level of corporate governance best world practice, rating «Adequate»</a:t>
              </a:r>
              <a:endParaRPr lang="ru-RU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350462" y="2887294"/>
              <a:ext cx="165554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0</a:t>
              </a:r>
              <a:endPara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cases of litigation relating to confidentiality of clients</a:t>
              </a:r>
              <a:endParaRPr lang="ru-RU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161165" y="4589801"/>
              <a:ext cx="16172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86%</a:t>
              </a:r>
            </a:p>
            <a:p>
              <a:pPr algn="ctr"/>
              <a:r>
                <a:rPr lang="en-US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Bank’s</a:t>
              </a:r>
              <a:r>
                <a:rPr lang="ru-RU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Confidence </a:t>
              </a:r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Index</a:t>
              </a:r>
              <a:endParaRPr lang="ru-RU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472428" y="4661460"/>
              <a:ext cx="14476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GRI</a:t>
              </a:r>
              <a:r>
                <a:rPr lang="ru-RU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b="1" i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SASB</a:t>
              </a:r>
              <a:endParaRPr lang="ru-RU" sz="2000" b="1" i="1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i="1" dirty="0">
                  <a:latin typeface="Arial Narrow" panose="020B0606020202030204" pitchFamily="34" charset="0"/>
                  <a:cs typeface="Arial" panose="020B0604020202020204" pitchFamily="34" charset="0"/>
                </a:rPr>
                <a:t>standards disclosure</a:t>
              </a:r>
              <a:endParaRPr lang="ru-RU" i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40300" y="156957"/>
            <a:ext cx="4739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ESG-PERFORMANCE INDICATORS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  <a:latin typeface="+mj-lt"/>
              </a:rPr>
              <a:t>10</a:t>
            </a:fld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82" y="30664"/>
            <a:ext cx="520125" cy="67333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7807" y="66172"/>
            <a:ext cx="1562100" cy="55245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503226" y="4846894"/>
            <a:ext cx="1763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41%</a:t>
            </a:r>
            <a:r>
              <a:rPr lang="ru-RU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share 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of male depositors</a:t>
            </a:r>
            <a:r>
              <a: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59%</a:t>
            </a:r>
            <a:r>
              <a:rPr lang="ru-RU" sz="2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share </a:t>
            </a:r>
            <a:r>
              <a:rPr lang="en-US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of female depositors</a:t>
            </a:r>
            <a:r>
              <a:rPr lang="ru-RU" sz="1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cs typeface="Arial" panose="020B0604020202020204" pitchFamily="34" charset="0"/>
              </a:rPr>
              <a:t>HOUSING CONSTRUCTION SAVINGS SYSTEM</a:t>
            </a:r>
            <a:r>
              <a:rPr lang="ru-RU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/>
            </a:r>
            <a:br>
              <a:rPr lang="en-US" altLang="en-US" sz="2400" dirty="0">
                <a:cs typeface="Arial" panose="020B0604020202020204" pitchFamily="34" charset="0"/>
              </a:rPr>
            </a:br>
            <a:r>
              <a:rPr lang="en-US" altLang="en-US" sz="2400" dirty="0">
                <a:cs typeface="Arial" panose="020B0604020202020204" pitchFamily="34" charset="0"/>
              </a:rPr>
              <a:t>IN THE REPUBLIC</a:t>
            </a:r>
            <a:r>
              <a:rPr lang="en-US" sz="2400" dirty="0">
                <a:cs typeface="Arial" panose="020B0604020202020204" pitchFamily="34" charset="0"/>
              </a:rPr>
              <a:t> OF KAZAKHSTAN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6780097" y="1616514"/>
            <a:ext cx="5183897" cy="243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4" tIns="34267" rIns="68534" bIns="34267">
            <a:spAutoFit/>
          </a:bodyPr>
          <a:lstStyle>
            <a:lvl1pPr marL="165100" indent="-165100" defTabSz="1008063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8063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806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80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80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8048" indent="-128048" algn="just" defTabSz="781829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Does not limit market entry of HSC banks by proprietary form</a:t>
            </a: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</a:p>
          <a:p>
            <a:pPr marL="128048" indent="-128048" algn="just" defTabSz="781829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Guarantees state premium to depositors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(20%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of deposit but not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more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than 200 MCIs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regardless to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FI ownership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form</a:t>
            </a: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128048" indent="-128048" algn="just" defTabSz="781829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Limits spread between housing loan interest and housing construction savings deposit interest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3%</a:t>
            </a: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346220" y="1306380"/>
            <a:ext cx="5662468" cy="52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4" tIns="34267" rIns="68534" bIns="34267">
            <a:spAutoFit/>
          </a:bodyPr>
          <a:lstStyle>
            <a:lvl1pPr marL="163513" indent="-163513" defTabSz="1008063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8063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806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80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80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6817" indent="-126817" algn="just" defTabSz="78182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Otbasy bank is the only representative of housing construction savings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(HSC)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market in Kazakhstan;</a:t>
            </a:r>
            <a:endParaRPr lang="ru-RU" alt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6817" indent="-126817" algn="just" defTabSz="78182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Bank operates according to principles of German HCS model since 2003;</a:t>
            </a:r>
            <a:endParaRPr lang="ru-RU" alt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6817" indent="-126817" algn="just" defTabSz="78182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sole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shareholder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JSC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National managing holding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Baiterek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since 2013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Bank is ultimately controlled by the Government of the Republic of Kazakhstan</a:t>
            </a:r>
            <a:r>
              <a:rPr lang="ru-RU" alt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ru-RU" alt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6817" indent="-126817" algn="just" defTabSz="78182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Bank is an operator of housing construction state programs</a:t>
            </a:r>
            <a:r>
              <a:rPr lang="ru-RU" alt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US" alt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8048" indent="-128048" algn="just" defTabSz="78182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5435" algn="l"/>
              </a:tabLst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Acceptance of housing constructions savings (deposits), opening and maintenance of depositors’ accounts</a:t>
            </a: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endParaRPr lang="en-US" alt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8048" indent="-128048" algn="just" defTabSz="781829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5435" algn="l"/>
              </a:tabLst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Granting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of basic, preliminary and intermediate housing loans to depositors for improvement of their living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conditions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" alt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704420" y="944416"/>
            <a:ext cx="5335253" cy="436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6043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043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043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043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043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44893">
              <a:spcBef>
                <a:spcPct val="0"/>
              </a:spcBef>
              <a:buNone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Act of the Republic of Kazakhstan: </a:t>
            </a:r>
          </a:p>
          <a:p>
            <a:pPr algn="ctr" defTabSz="744893">
              <a:spcBef>
                <a:spcPct val="0"/>
              </a:spcBef>
              <a:buNone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"About housing construction savings in the Republic of Kazakhstan"</a:t>
            </a:r>
            <a:r>
              <a:rPr lang="ru-RU" alt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31117" y="892845"/>
            <a:ext cx="5128924" cy="2794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6043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043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043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043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043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44893">
              <a:spcBef>
                <a:spcPct val="0"/>
              </a:spcBef>
              <a:buNone/>
            </a:pPr>
            <a:r>
              <a:rPr lang="" alt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JSC </a:t>
            </a: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"</a:t>
            </a:r>
            <a:r>
              <a:rPr lang="" alt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OTBASY BANK</a:t>
            </a: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"</a:t>
            </a:r>
            <a:r>
              <a:rPr lang="ru-RU" altLang="ru-RU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altLang="ru-RU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22"/>
          <p:cNvSpPr>
            <a:spLocks noChangeArrowheads="1"/>
          </p:cNvSpPr>
          <p:nvPr/>
        </p:nvSpPr>
        <p:spPr bwMode="auto">
          <a:xfrm>
            <a:off x="6875992" y="4504186"/>
            <a:ext cx="5088001" cy="21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4" tIns="34267" rIns="68534" bIns="34267">
            <a:spAutoFit/>
          </a:bodyPr>
          <a:lstStyle>
            <a:lvl1pPr marL="165100" indent="-165100" defTabSz="1008063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8063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806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80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80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80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Wide spread network </a:t>
            </a:r>
            <a:r>
              <a:rPr lang="en-US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of branch and agent </a:t>
            </a:r>
            <a:r>
              <a:rPr lang="en-US" sz="20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within the </a:t>
            </a:r>
            <a:r>
              <a:rPr lang="en-US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country</a:t>
            </a:r>
            <a:r>
              <a:rPr lang="ru-RU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State participation in Banks’ equity</a:t>
            </a:r>
            <a:r>
              <a:rPr lang="ru-RU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High quality of loan portfolio</a:t>
            </a:r>
            <a:r>
              <a:rPr lang="ru-RU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2563" indent="-182563" algn="just">
              <a:lnSpc>
                <a:spcPct val="11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Low loan interest rates</a:t>
            </a:r>
            <a:r>
              <a:rPr lang="ru-RU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2563" indent="-182563" algn="just">
              <a:lnSpc>
                <a:spcPct val="11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Tax incentives</a:t>
            </a:r>
            <a:r>
              <a:rPr lang="ru-RU" sz="2000" dirty="0">
                <a:latin typeface="Arial Narrow" panose="020B06060202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88418" y="4123473"/>
            <a:ext cx="5171858" cy="2794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defTabSz="96043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043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043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043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043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44893">
              <a:spcBef>
                <a:spcPct val="0"/>
              </a:spcBef>
              <a:buNone/>
            </a:pPr>
            <a:r>
              <a:rPr lang="en-US" alt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BENEFITS</a:t>
            </a:r>
            <a:r>
              <a:rPr lang="ru-RU" alt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239590"/>
            <a:ext cx="2743200" cy="365125"/>
          </a:xfrm>
        </p:spPr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48522" y="724571"/>
            <a:ext cx="5756874" cy="6156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716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Блок-схема: узел 44"/>
          <p:cNvSpPr/>
          <p:nvPr/>
        </p:nvSpPr>
        <p:spPr bwMode="auto">
          <a:xfrm>
            <a:off x="4973587" y="2114395"/>
            <a:ext cx="2965530" cy="2916145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1A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ru-RU" sz="1299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5079273" y="2473422"/>
            <a:ext cx="1365092" cy="1833829"/>
          </a:xfrm>
          <a:custGeom>
            <a:avLst/>
            <a:gdLst>
              <a:gd name="connsiteX0" fmla="*/ 1280353 w 1401096"/>
              <a:gd name="connsiteY0" fmla="*/ 0 h 1838324"/>
              <a:gd name="connsiteX1" fmla="*/ 1400498 w 1401096"/>
              <a:gd name="connsiteY1" fmla="*/ 0 h 1838324"/>
              <a:gd name="connsiteX2" fmla="*/ 1400498 w 1401096"/>
              <a:gd name="connsiteY2" fmla="*/ 130316 h 1838324"/>
              <a:gd name="connsiteX3" fmla="*/ 1401094 w 1401096"/>
              <a:gd name="connsiteY3" fmla="*/ 130316 h 1838324"/>
              <a:gd name="connsiteX4" fmla="*/ 1401094 w 1401096"/>
              <a:gd name="connsiteY4" fmla="*/ 221892 h 1838324"/>
              <a:gd name="connsiteX5" fmla="*/ 1401094 w 1401096"/>
              <a:gd name="connsiteY5" fmla="*/ 257706 h 1838324"/>
              <a:gd name="connsiteX6" fmla="*/ 1401094 w 1401096"/>
              <a:gd name="connsiteY6" fmla="*/ 348666 h 1838324"/>
              <a:gd name="connsiteX7" fmla="*/ 1401095 w 1401096"/>
              <a:gd name="connsiteY7" fmla="*/ 348666 h 1838324"/>
              <a:gd name="connsiteX8" fmla="*/ 1401095 w 1401096"/>
              <a:gd name="connsiteY8" fmla="*/ 546783 h 1838324"/>
              <a:gd name="connsiteX9" fmla="*/ 1401096 w 1401096"/>
              <a:gd name="connsiteY9" fmla="*/ 546783 h 1838324"/>
              <a:gd name="connsiteX10" fmla="*/ 1401096 w 1401096"/>
              <a:gd name="connsiteY10" fmla="*/ 720015 h 1838324"/>
              <a:gd name="connsiteX11" fmla="*/ 1401096 w 1401096"/>
              <a:gd name="connsiteY11" fmla="*/ 971563 h 1838324"/>
              <a:gd name="connsiteX12" fmla="*/ 1401096 w 1401096"/>
              <a:gd name="connsiteY12" fmla="*/ 1838324 h 1838324"/>
              <a:gd name="connsiteX13" fmla="*/ 183936 w 1401096"/>
              <a:gd name="connsiteY13" fmla="*/ 1838324 h 1838324"/>
              <a:gd name="connsiteX14" fmla="*/ 183936 w 1401096"/>
              <a:gd name="connsiteY14" fmla="*/ 931833 h 1838324"/>
              <a:gd name="connsiteX15" fmla="*/ 105176 w 1401096"/>
              <a:gd name="connsiteY15" fmla="*/ 981724 h 1838324"/>
              <a:gd name="connsiteX16" fmla="*/ 0 w 1401096"/>
              <a:gd name="connsiteY16" fmla="*/ 815690 h 1838324"/>
              <a:gd name="connsiteX17" fmla="*/ 1075649 w 1401096"/>
              <a:gd name="connsiteY17" fmla="*/ 134310 h 1838324"/>
              <a:gd name="connsiteX18" fmla="*/ 1075649 w 1401096"/>
              <a:gd name="connsiteY18" fmla="*/ 130316 h 1838324"/>
              <a:gd name="connsiteX19" fmla="*/ 1081954 w 1401096"/>
              <a:gd name="connsiteY19" fmla="*/ 130316 h 1838324"/>
              <a:gd name="connsiteX20" fmla="*/ 1280353 w 1401096"/>
              <a:gd name="connsiteY20" fmla="*/ 4639 h 18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1096" h="1838324">
                <a:moveTo>
                  <a:pt x="1280353" y="0"/>
                </a:moveTo>
                <a:lnTo>
                  <a:pt x="1400498" y="0"/>
                </a:lnTo>
                <a:lnTo>
                  <a:pt x="1400498" y="130316"/>
                </a:lnTo>
                <a:lnTo>
                  <a:pt x="1401094" y="130316"/>
                </a:lnTo>
                <a:lnTo>
                  <a:pt x="1401094" y="221892"/>
                </a:lnTo>
                <a:lnTo>
                  <a:pt x="1401094" y="257706"/>
                </a:lnTo>
                <a:lnTo>
                  <a:pt x="1401094" y="348666"/>
                </a:lnTo>
                <a:lnTo>
                  <a:pt x="1401095" y="348666"/>
                </a:lnTo>
                <a:lnTo>
                  <a:pt x="1401095" y="546783"/>
                </a:lnTo>
                <a:lnTo>
                  <a:pt x="1401096" y="546783"/>
                </a:lnTo>
                <a:lnTo>
                  <a:pt x="1401096" y="720015"/>
                </a:lnTo>
                <a:lnTo>
                  <a:pt x="1401096" y="971563"/>
                </a:lnTo>
                <a:lnTo>
                  <a:pt x="1401096" y="1838324"/>
                </a:lnTo>
                <a:lnTo>
                  <a:pt x="183936" y="1838324"/>
                </a:lnTo>
                <a:lnTo>
                  <a:pt x="183936" y="931833"/>
                </a:lnTo>
                <a:lnTo>
                  <a:pt x="105176" y="981724"/>
                </a:lnTo>
                <a:lnTo>
                  <a:pt x="0" y="815690"/>
                </a:lnTo>
                <a:lnTo>
                  <a:pt x="1075649" y="134310"/>
                </a:lnTo>
                <a:lnTo>
                  <a:pt x="1075649" y="130316"/>
                </a:lnTo>
                <a:lnTo>
                  <a:pt x="1081954" y="130316"/>
                </a:lnTo>
                <a:lnTo>
                  <a:pt x="1280353" y="4639"/>
                </a:lnTo>
                <a:close/>
              </a:path>
            </a:pathLst>
          </a:custGeom>
          <a:solidFill>
            <a:srgbClr val="18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159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04258" y="2585341"/>
            <a:ext cx="2590489" cy="675153"/>
          </a:xfrm>
          <a:prstGeom prst="rect">
            <a:avLst/>
          </a:prstGeom>
          <a:solidFill>
            <a:srgbClr val="18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DEPOSITORS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Monthly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contributions</a:t>
            </a:r>
            <a:endParaRPr lang="ru-RU" alt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204258" y="3318633"/>
            <a:ext cx="2577247" cy="671399"/>
          </a:xfrm>
          <a:prstGeom prst="rect">
            <a:avLst/>
          </a:prstGeom>
          <a:solidFill>
            <a:srgbClr val="18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BANK </a:t>
            </a: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Interest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accrual </a:t>
            </a:r>
            <a:endParaRPr lang="ru-RU" alt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8147363" y="2764146"/>
            <a:ext cx="3288978" cy="695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Granting of housing loan</a:t>
            </a:r>
            <a:endParaRPr lang="ru-RU" alt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8168716" y="3796270"/>
            <a:ext cx="3293632" cy="640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DEPOSITORS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Repayment of housing loan</a:t>
            </a:r>
            <a:endParaRPr lang="ru-RU" alt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217644" y="4049583"/>
            <a:ext cx="2563861" cy="684516"/>
          </a:xfrm>
          <a:prstGeom prst="rect">
            <a:avLst/>
          </a:prstGeom>
          <a:solidFill>
            <a:srgbClr val="187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GOVERNMENT </a:t>
            </a:r>
            <a:endParaRPr lang="en-US" sz="20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Annual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premium</a:t>
            </a:r>
            <a:endParaRPr lang="ru-RU" alt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2425068" y="4990127"/>
            <a:ext cx="2148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3-15 YEARS</a:t>
            </a:r>
            <a:endParaRPr lang="ru-RU" alt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9"/>
          <p:cNvSpPr txBox="1">
            <a:spLocks noChangeArrowheads="1"/>
          </p:cNvSpPr>
          <p:nvPr/>
        </p:nvSpPr>
        <p:spPr bwMode="auto">
          <a:xfrm>
            <a:off x="8081206" y="4990127"/>
            <a:ext cx="3464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 MONTH - 25 </a:t>
            </a: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YEARS</a:t>
            </a:r>
            <a:endParaRPr lang="ru-RU" altLang="ru-RU" sz="2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67377" y="3198066"/>
            <a:ext cx="2066544" cy="830997"/>
          </a:xfrm>
          <a:prstGeom prst="wedgeRectCallout">
            <a:avLst>
              <a:gd name="adj1" fmla="val 43856"/>
              <a:gd name="adj2" fmla="val -12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</a:pP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HCS SYSTEM PARTICIPANTS</a:t>
            </a:r>
            <a:endParaRPr lang="ru-RU" alt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авая фигурная скобка 4"/>
          <p:cNvSpPr/>
          <p:nvPr/>
        </p:nvSpPr>
        <p:spPr>
          <a:xfrm flipH="1">
            <a:off x="2026655" y="2658594"/>
            <a:ext cx="177603" cy="1689292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ru-RU" sz="875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764234" y="1534867"/>
            <a:ext cx="385111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tabLst>
                <a:tab pos="0" algn="l"/>
                <a:tab pos="727432" algn="l"/>
                <a:tab pos="1454864" algn="l"/>
                <a:tab pos="2182297" algn="l"/>
                <a:tab pos="2909729" algn="l"/>
                <a:tab pos="3637162" algn="l"/>
                <a:tab pos="4364594" algn="l"/>
                <a:tab pos="5092027" algn="l"/>
                <a:tab pos="5819459" algn="l"/>
                <a:tab pos="6546891" algn="l"/>
                <a:tab pos="7274323" algn="l"/>
                <a:tab pos="8001756" algn="l"/>
              </a:tabLst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Deposit interest rate</a:t>
            </a:r>
            <a:endParaRPr lang="ru-RU" altLang="ru-RU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420269" y="1887727"/>
            <a:ext cx="4087012" cy="738664"/>
            <a:chOff x="6562787" y="1635497"/>
            <a:chExt cx="4641482" cy="970202"/>
          </a:xfrm>
        </p:grpSpPr>
        <p:sp>
          <p:nvSpPr>
            <p:cNvPr id="59" name="TextBox 58"/>
            <p:cNvSpPr txBox="1"/>
            <p:nvPr/>
          </p:nvSpPr>
          <p:spPr>
            <a:xfrm>
              <a:off x="7528582" y="1635497"/>
              <a:ext cx="3675687" cy="97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2800" dirty="0">
                  <a:latin typeface="Arial Narrow" panose="020B0606020202030204" pitchFamily="34" charset="0"/>
                  <a:cs typeface="Arial" panose="020B0604020202020204" pitchFamily="34" charset="0"/>
                </a:rPr>
                <a:t>Annual </a:t>
              </a:r>
              <a:r>
                <a:rPr lang="en-US" sz="28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state premium</a:t>
              </a:r>
              <a:endParaRPr lang="ru-RU" sz="28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62787" y="1749443"/>
              <a:ext cx="1200060" cy="768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3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+20%</a:t>
              </a:r>
              <a:endParaRPr lang="id-ID" sz="3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062798" y="1822546"/>
            <a:ext cx="3330900" cy="592678"/>
            <a:chOff x="8688694" y="2865225"/>
            <a:chExt cx="914963" cy="745034"/>
          </a:xfrm>
        </p:grpSpPr>
        <p:sp>
          <p:nvSpPr>
            <p:cNvPr id="64" name="TextBox 63"/>
            <p:cNvSpPr txBox="1"/>
            <p:nvPr/>
          </p:nvSpPr>
          <p:spPr>
            <a:xfrm>
              <a:off x="8688694" y="2865225"/>
              <a:ext cx="441297" cy="735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3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From 2</a:t>
              </a:r>
              <a:r>
                <a:rPr lang="ru-RU" sz="3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%</a:t>
              </a:r>
              <a:endParaRPr lang="id-ID" sz="3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21850" y="2875160"/>
              <a:ext cx="481807" cy="735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3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to </a:t>
              </a:r>
              <a:r>
                <a:rPr lang="ru-RU" sz="32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5% </a:t>
              </a:r>
              <a:r>
                <a:rPr lang="en-US" sz="32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p.a.</a:t>
              </a:r>
              <a:endParaRPr lang="id-ID" sz="32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839318" y="1327568"/>
            <a:ext cx="1717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p.a.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795" y="840300"/>
            <a:ext cx="572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HOUSING CONSTRUCTION SAVINGS SYSTEM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410464" y="3228334"/>
            <a:ext cx="977191" cy="888225"/>
            <a:chOff x="5083948" y="2219558"/>
            <a:chExt cx="1228389" cy="111655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118830" y="2219558"/>
              <a:ext cx="1171954" cy="369332"/>
            </a:xfrm>
            <a:prstGeom prst="rect">
              <a:avLst/>
            </a:prstGeom>
            <a:solidFill>
              <a:srgbClr val="187C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altLang="ru-RU" sz="2864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83948" y="2833149"/>
              <a:ext cx="1228389" cy="502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SAVING</a:t>
              </a:r>
              <a:endParaRPr lang="ru-RU" altLang="ru-RU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Полилиния 70"/>
          <p:cNvSpPr/>
          <p:nvPr/>
        </p:nvSpPr>
        <p:spPr>
          <a:xfrm flipH="1">
            <a:off x="6446533" y="2473422"/>
            <a:ext cx="1365092" cy="1833829"/>
          </a:xfrm>
          <a:custGeom>
            <a:avLst/>
            <a:gdLst>
              <a:gd name="connsiteX0" fmla="*/ 1280353 w 1401096"/>
              <a:gd name="connsiteY0" fmla="*/ 0 h 1838324"/>
              <a:gd name="connsiteX1" fmla="*/ 1400498 w 1401096"/>
              <a:gd name="connsiteY1" fmla="*/ 0 h 1838324"/>
              <a:gd name="connsiteX2" fmla="*/ 1400498 w 1401096"/>
              <a:gd name="connsiteY2" fmla="*/ 130316 h 1838324"/>
              <a:gd name="connsiteX3" fmla="*/ 1401094 w 1401096"/>
              <a:gd name="connsiteY3" fmla="*/ 130316 h 1838324"/>
              <a:gd name="connsiteX4" fmla="*/ 1401094 w 1401096"/>
              <a:gd name="connsiteY4" fmla="*/ 221892 h 1838324"/>
              <a:gd name="connsiteX5" fmla="*/ 1401094 w 1401096"/>
              <a:gd name="connsiteY5" fmla="*/ 257706 h 1838324"/>
              <a:gd name="connsiteX6" fmla="*/ 1401094 w 1401096"/>
              <a:gd name="connsiteY6" fmla="*/ 348666 h 1838324"/>
              <a:gd name="connsiteX7" fmla="*/ 1401095 w 1401096"/>
              <a:gd name="connsiteY7" fmla="*/ 348666 h 1838324"/>
              <a:gd name="connsiteX8" fmla="*/ 1401095 w 1401096"/>
              <a:gd name="connsiteY8" fmla="*/ 546783 h 1838324"/>
              <a:gd name="connsiteX9" fmla="*/ 1401096 w 1401096"/>
              <a:gd name="connsiteY9" fmla="*/ 546783 h 1838324"/>
              <a:gd name="connsiteX10" fmla="*/ 1401096 w 1401096"/>
              <a:gd name="connsiteY10" fmla="*/ 720015 h 1838324"/>
              <a:gd name="connsiteX11" fmla="*/ 1401096 w 1401096"/>
              <a:gd name="connsiteY11" fmla="*/ 971563 h 1838324"/>
              <a:gd name="connsiteX12" fmla="*/ 1401096 w 1401096"/>
              <a:gd name="connsiteY12" fmla="*/ 1838324 h 1838324"/>
              <a:gd name="connsiteX13" fmla="*/ 183936 w 1401096"/>
              <a:gd name="connsiteY13" fmla="*/ 1838324 h 1838324"/>
              <a:gd name="connsiteX14" fmla="*/ 183936 w 1401096"/>
              <a:gd name="connsiteY14" fmla="*/ 931833 h 1838324"/>
              <a:gd name="connsiteX15" fmla="*/ 105176 w 1401096"/>
              <a:gd name="connsiteY15" fmla="*/ 981724 h 1838324"/>
              <a:gd name="connsiteX16" fmla="*/ 0 w 1401096"/>
              <a:gd name="connsiteY16" fmla="*/ 815690 h 1838324"/>
              <a:gd name="connsiteX17" fmla="*/ 1075649 w 1401096"/>
              <a:gd name="connsiteY17" fmla="*/ 134310 h 1838324"/>
              <a:gd name="connsiteX18" fmla="*/ 1075649 w 1401096"/>
              <a:gd name="connsiteY18" fmla="*/ 130316 h 1838324"/>
              <a:gd name="connsiteX19" fmla="*/ 1081954 w 1401096"/>
              <a:gd name="connsiteY19" fmla="*/ 130316 h 1838324"/>
              <a:gd name="connsiteX20" fmla="*/ 1280353 w 1401096"/>
              <a:gd name="connsiteY20" fmla="*/ 4639 h 18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1096" h="1838324">
                <a:moveTo>
                  <a:pt x="1280353" y="0"/>
                </a:moveTo>
                <a:lnTo>
                  <a:pt x="1400498" y="0"/>
                </a:lnTo>
                <a:lnTo>
                  <a:pt x="1400498" y="130316"/>
                </a:lnTo>
                <a:lnTo>
                  <a:pt x="1401094" y="130316"/>
                </a:lnTo>
                <a:lnTo>
                  <a:pt x="1401094" y="221892"/>
                </a:lnTo>
                <a:lnTo>
                  <a:pt x="1401094" y="257706"/>
                </a:lnTo>
                <a:lnTo>
                  <a:pt x="1401094" y="348666"/>
                </a:lnTo>
                <a:lnTo>
                  <a:pt x="1401095" y="348666"/>
                </a:lnTo>
                <a:lnTo>
                  <a:pt x="1401095" y="546783"/>
                </a:lnTo>
                <a:lnTo>
                  <a:pt x="1401096" y="546783"/>
                </a:lnTo>
                <a:lnTo>
                  <a:pt x="1401096" y="720015"/>
                </a:lnTo>
                <a:lnTo>
                  <a:pt x="1401096" y="971563"/>
                </a:lnTo>
                <a:lnTo>
                  <a:pt x="1401096" y="1838324"/>
                </a:lnTo>
                <a:lnTo>
                  <a:pt x="183936" y="1838324"/>
                </a:lnTo>
                <a:lnTo>
                  <a:pt x="183936" y="931833"/>
                </a:lnTo>
                <a:lnTo>
                  <a:pt x="105176" y="981724"/>
                </a:lnTo>
                <a:lnTo>
                  <a:pt x="0" y="815690"/>
                </a:lnTo>
                <a:lnTo>
                  <a:pt x="1075649" y="134310"/>
                </a:lnTo>
                <a:lnTo>
                  <a:pt x="1075649" y="130316"/>
                </a:lnTo>
                <a:lnTo>
                  <a:pt x="1081954" y="130316"/>
                </a:lnTo>
                <a:lnTo>
                  <a:pt x="1280353" y="46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sz="159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454783" y="3079543"/>
            <a:ext cx="1048067" cy="985848"/>
            <a:chOff x="5118830" y="2061298"/>
            <a:chExt cx="1171954" cy="1220339"/>
          </a:xfrm>
          <a:solidFill>
            <a:srgbClr val="FFCC00"/>
          </a:solidFill>
        </p:grpSpPr>
        <p:sp>
          <p:nvSpPr>
            <p:cNvPr id="62" name="Прямоугольник 61"/>
            <p:cNvSpPr/>
            <p:nvPr/>
          </p:nvSpPr>
          <p:spPr>
            <a:xfrm>
              <a:off x="5118830" y="2061298"/>
              <a:ext cx="1171954" cy="7694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altLang="ru-RU" sz="2864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176846" y="2912305"/>
              <a:ext cx="1113937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LOAN</a:t>
              </a:r>
              <a:endParaRPr lang="ru-RU" altLang="ru-RU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547524" y="871370"/>
            <a:ext cx="39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HOUSING LOAN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200" dirty="0">
                <a:cs typeface="Arial" panose="020B0604020202020204" pitchFamily="34" charset="0"/>
              </a:rPr>
              <a:t>HOUSING CONSTRUCTION SAVINGS SYSTEM</a:t>
            </a:r>
            <a:r>
              <a:rPr lang="ru-RU" altLang="en-US" sz="2200" dirty="0">
                <a:cs typeface="Arial" panose="020B0604020202020204" pitchFamily="34" charset="0"/>
              </a:rPr>
              <a:t> </a:t>
            </a:r>
            <a:r>
              <a:rPr lang="en-US" altLang="en-US" sz="2200" dirty="0" smtClean="0">
                <a:cs typeface="Arial" panose="020B0604020202020204" pitchFamily="34" charset="0"/>
              </a:rPr>
              <a:t/>
            </a:r>
            <a:br>
              <a:rPr lang="en-US" altLang="en-US" sz="2200" dirty="0" smtClean="0">
                <a:cs typeface="Arial" panose="020B0604020202020204" pitchFamily="34" charset="0"/>
              </a:rPr>
            </a:br>
            <a:r>
              <a:rPr lang="en-US" altLang="en-US" sz="2200" dirty="0" smtClean="0">
                <a:cs typeface="Arial" panose="020B0604020202020204" pitchFamily="34" charset="0"/>
              </a:rPr>
              <a:t>IN </a:t>
            </a:r>
            <a:r>
              <a:rPr lang="en-US" altLang="en-US" sz="2200" dirty="0">
                <a:cs typeface="Arial" panose="020B0604020202020204" pitchFamily="34" charset="0"/>
              </a:rPr>
              <a:t>THE REPUBLIC</a:t>
            </a:r>
            <a:r>
              <a:rPr lang="en-US" sz="2200" dirty="0">
                <a:cs typeface="Arial" panose="020B0604020202020204" pitchFamily="34" charset="0"/>
              </a:rPr>
              <a:t> OF KAZAKHSTAN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17545" y="6307799"/>
            <a:ext cx="2743200" cy="365125"/>
          </a:xfrm>
        </p:spPr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  <a:latin typeface="+mj-lt"/>
              </a:rPr>
              <a:t>3</a:t>
            </a:fld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lvl="0"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OTBASY BANK – SUMMARY</a:t>
            </a:r>
            <a:endParaRPr lang="ru-RU" altLang="en-US" sz="2200" dirty="0"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7229475" y="-384406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1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19542" y="670832"/>
            <a:ext cx="4312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Goals: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Enter the TOP-2 banks in Kazakhstan by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assets;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Leader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in market share of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LT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savings and mortgage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market;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Best employer in the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KZ banking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market.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0115" y="5148330"/>
            <a:ext cx="4555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Assets: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€8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112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Loan portfolio: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€3 197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Deposit portfolio: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€6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262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Number of loans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granted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537 thousand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Number of clients: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2,7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million clients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7464" y="2849441"/>
            <a:ext cx="61355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29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share of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HCS system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participants among the economically active population (EAP) of Kazakhstan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54%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share in mortgages among banks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The lowest level of NPL (non-performing loans) among banks (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0.10%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7128" y="5285496"/>
            <a:ext cx="4759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Mortgage Lending Indicators: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Volume of loans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granted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(2023):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126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Number of purchase and sale transactions (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January-July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2024):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224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thousand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39453" y="2608864"/>
            <a:ext cx="3302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Geography and Network: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1,487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20 branches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17 service centers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752" y="910687"/>
            <a:ext cx="1879134" cy="1375787"/>
          </a:xfrm>
          <a:prstGeom prst="rect">
            <a:avLst/>
          </a:prstGeom>
          <a:solidFill>
            <a:srgbClr val="8ED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202" y="2734353"/>
            <a:ext cx="1879134" cy="2238556"/>
          </a:xfrm>
          <a:prstGeom prst="rect">
            <a:avLst/>
          </a:prstGeom>
          <a:solidFill>
            <a:srgbClr val="8ED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3969" y="3419597"/>
            <a:ext cx="15696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Market Share and Positions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202" y="5217930"/>
            <a:ext cx="1879134" cy="1423591"/>
          </a:xfrm>
          <a:prstGeom prst="rect">
            <a:avLst/>
          </a:prstGeom>
          <a:solidFill>
            <a:srgbClr val="8ED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3969" y="1148480"/>
            <a:ext cx="15696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Mission and Strategic Goals (for 2024-2033)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09339" y="3977549"/>
            <a:ext cx="3330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Ratings</a:t>
            </a: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Moody’s: Baa2 (Positive)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Fitch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Ratings: BBB (Stable)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519" y="5457385"/>
            <a:ext cx="15696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Key Indicators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(as of August 1, 2024):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69887" y="2637309"/>
            <a:ext cx="1166978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9888" y="5120886"/>
            <a:ext cx="1166978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право 36"/>
          <p:cNvSpPr/>
          <p:nvPr/>
        </p:nvSpPr>
        <p:spPr>
          <a:xfrm>
            <a:off x="7641130" y="784128"/>
            <a:ext cx="311691" cy="1769282"/>
          </a:xfrm>
          <a:prstGeom prst="rightArrow">
            <a:avLst>
              <a:gd name="adj1" fmla="val 100000"/>
              <a:gd name="adj2" fmla="val 51564"/>
            </a:avLst>
          </a:prstGeom>
          <a:solidFill>
            <a:srgbClr val="D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8153567" y="2747623"/>
            <a:ext cx="386758" cy="2256614"/>
          </a:xfrm>
          <a:prstGeom prst="rightArrow">
            <a:avLst>
              <a:gd name="adj1" fmla="val 100000"/>
              <a:gd name="adj2" fmla="val 40387"/>
            </a:avLst>
          </a:prstGeom>
          <a:solidFill>
            <a:srgbClr val="D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6678446" y="5150085"/>
            <a:ext cx="398643" cy="1606707"/>
          </a:xfrm>
          <a:prstGeom prst="rightArrow">
            <a:avLst>
              <a:gd name="adj1" fmla="val 100000"/>
              <a:gd name="adj2" fmla="val 51564"/>
            </a:avLst>
          </a:prstGeom>
          <a:solidFill>
            <a:srgbClr val="D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9073" y="2489479"/>
            <a:ext cx="418075" cy="429095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17982" y="729019"/>
            <a:ext cx="5660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Mission: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Strengthening the sense of Homeland by providing families with their own homes,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enhancing LT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well-being.</a:t>
            </a:r>
          </a:p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Vision: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We, Otbasy Bank, are a reliable and steadily developing system of savings and financing for the population and companies, including state social programs.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6021" y="5023843"/>
            <a:ext cx="418075" cy="429095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6623" y="814703"/>
            <a:ext cx="418075" cy="429095"/>
          </a:xfrm>
          <a:prstGeom prst="ellips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15665" y="6391667"/>
            <a:ext cx="2743200" cy="365125"/>
          </a:xfrm>
        </p:spPr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ASSESSMENT OF INTERNAL AND EXTERNAL CONDITIONS</a:t>
            </a:r>
            <a:r>
              <a:rPr lang="ru-RU" altLang="en-US" sz="2200" dirty="0">
                <a:cs typeface="Arial" panose="020B0604020202020204" pitchFamily="34" charset="0"/>
              </a:rPr>
              <a:t/>
            </a:r>
            <a:br>
              <a:rPr lang="ru-RU" altLang="en-US" sz="2200" dirty="0">
                <a:cs typeface="Arial" panose="020B0604020202020204" pitchFamily="34" charset="0"/>
              </a:rPr>
            </a:br>
            <a:r>
              <a:rPr lang="en-US" altLang="en-US" sz="2200" dirty="0">
                <a:cs typeface="Arial" panose="020B0604020202020204" pitchFamily="34" charset="0"/>
              </a:rPr>
              <a:t>HOUSING AVAILABILITY REMAINS LOW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0320" y="809287"/>
            <a:ext cx="6056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29334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Bank has fundamental advantages and is supported by growing macro indicators of the Republic of Kazakhstan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3163" y="1567357"/>
            <a:ext cx="53606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Financial strength: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Five-fold growth in net income over the last 4 years.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Brand Recognition: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Unique housing savings products with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state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premium.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Advanced digital solutions: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a wide range of digital services including: property registration using blockchain technology, a unique scoring model and a proprietary aggregator for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house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buying.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723300" y="5319772"/>
            <a:ext cx="245564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new 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families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year will increase demand through the 2030s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262376" y="4488775"/>
            <a:ext cx="1228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110-160</a:t>
            </a:r>
          </a:p>
          <a:p>
            <a:pPr>
              <a:defRPr/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thousand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7" name="Диаграмма 156"/>
          <p:cNvGraphicFramePr/>
          <p:nvPr>
            <p:extLst>
              <p:ext uri="{D42A27DB-BD31-4B8C-83A1-F6EECF244321}">
                <p14:modId xmlns:p14="http://schemas.microsoft.com/office/powerpoint/2010/main" val="1462972985"/>
              </p:ext>
            </p:extLst>
          </p:nvPr>
        </p:nvGraphicFramePr>
        <p:xfrm>
          <a:off x="312651" y="4468493"/>
          <a:ext cx="3410650" cy="182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0" name="Прямоугольник 259"/>
          <p:cNvSpPr/>
          <p:nvPr/>
        </p:nvSpPr>
        <p:spPr>
          <a:xfrm>
            <a:off x="6423245" y="4432494"/>
            <a:ext cx="5528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334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ACCOMMODATION PER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INHABITANT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m²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person)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42148" y="1214486"/>
            <a:ext cx="597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In 2023, the volume of housing commissioning increased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3.5 times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compared to 2005. Starting from 2020, the annual volume of housing commissioning is at the level of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15-17.5 million m²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due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to the active growth of state housing programs.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6765275" y="5781437"/>
            <a:ext cx="5305107" cy="0"/>
          </a:xfrm>
          <a:prstGeom prst="straightConnector1">
            <a:avLst/>
          </a:prstGeom>
          <a:ln w="57150">
            <a:solidFill>
              <a:srgbClr val="1A858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8381774" y="5281558"/>
            <a:ext cx="1556" cy="12616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207116" y="5392739"/>
            <a:ext cx="463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939164" y="4863723"/>
            <a:ext cx="8731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standards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836557" y="5391762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50897" y="5407310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23,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351155" y="5394407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307675" y="5407310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831897" y="5401060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76</a:t>
            </a:r>
          </a:p>
        </p:txBody>
      </p:sp>
      <p:pic>
        <p:nvPicPr>
          <p:cNvPr id="50" name="Picture 2" descr="Файл:Flag of Kazakhstan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26" y="5913171"/>
            <a:ext cx="443309" cy="2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un-logo.png | United Na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28" y="5893654"/>
            <a:ext cx="437504" cy="3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5081" y="5917200"/>
            <a:ext cx="363936" cy="20143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1191" y="5915845"/>
            <a:ext cx="324754" cy="2165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668" y="5919587"/>
            <a:ext cx="337423" cy="199043"/>
          </a:xfrm>
          <a:prstGeom prst="rect">
            <a:avLst/>
          </a:prstGeom>
        </p:spPr>
      </p:pic>
      <p:pic>
        <p:nvPicPr>
          <p:cNvPr id="55" name="Picture 14" descr="Flag of Canada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65" y="5913171"/>
            <a:ext cx="377942" cy="1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7499052" y="5261491"/>
            <a:ext cx="504711" cy="56869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8119" y="5919587"/>
            <a:ext cx="333375" cy="20088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9846131" y="5398397"/>
            <a:ext cx="41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47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34805" y="848095"/>
            <a:ext cx="5484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TOTAL AREA OF COMMISSIONED HOUSING,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mln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m²</a:t>
            </a:r>
            <a:endParaRPr kumimoji="0" lang="ru-RU" sz="2000" b="1" i="0" u="none" strike="noStrike" kern="1200" cap="none" spc="0" normalizeH="0" baseline="3000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769628"/>
              </p:ext>
            </p:extLst>
          </p:nvPr>
        </p:nvGraphicFramePr>
        <p:xfrm>
          <a:off x="6169659" y="2386468"/>
          <a:ext cx="5782344" cy="205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4154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cs typeface="Arial" panose="020B0604020202020204" pitchFamily="34" charset="0"/>
              </a:rPr>
              <a:t>ASSESSMENT OF INTERNAL AND EXTERNAL CONDITIONS</a:t>
            </a:r>
            <a:r>
              <a:rPr lang="ru-RU" altLang="en-US" sz="2200" dirty="0">
                <a:cs typeface="Arial" panose="020B0604020202020204" pitchFamily="34" charset="0"/>
              </a:rPr>
              <a:t/>
            </a:r>
            <a:br>
              <a:rPr lang="ru-RU" altLang="en-US" sz="2200" dirty="0">
                <a:cs typeface="Arial" panose="020B0604020202020204" pitchFamily="34" charset="0"/>
              </a:rPr>
            </a:br>
            <a:r>
              <a:rPr lang="en-US" altLang="en-US" sz="2200" dirty="0">
                <a:cs typeface="Arial" panose="020B0604020202020204" pitchFamily="34" charset="0"/>
              </a:rPr>
              <a:t>HOUSING </a:t>
            </a:r>
            <a:r>
              <a:rPr lang="en-US" altLang="en-US" sz="2200" dirty="0" smtClean="0">
                <a:cs typeface="Arial" panose="020B0604020202020204" pitchFamily="34" charset="0"/>
              </a:rPr>
              <a:t>PRICES</a:t>
            </a:r>
            <a:r>
              <a:rPr lang="ru-RU" altLang="en-US" sz="2200" dirty="0" smtClean="0">
                <a:cs typeface="Arial" panose="020B0604020202020204" pitchFamily="34" charset="0"/>
              </a:rPr>
              <a:t>, </a:t>
            </a:r>
            <a:r>
              <a:rPr lang="en-US" altLang="en-US" sz="2200" dirty="0" smtClean="0">
                <a:cs typeface="Arial" panose="020B0604020202020204" pitchFamily="34" charset="0"/>
              </a:rPr>
              <a:t>MORTGAGE INTEREST RATES</a:t>
            </a:r>
            <a:endParaRPr lang="ru-RU" sz="2200" dirty="0"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7854" y="766786"/>
            <a:ext cx="4105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Share of mortgage to GDP,</a:t>
            </a: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4224" y="6323512"/>
            <a:ext cx="2743200" cy="365125"/>
          </a:xfrm>
        </p:spPr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127" y="3451689"/>
            <a:ext cx="4742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Interest rate on mortgages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granted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by the banking sector, in local currency, %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0633" y="3476256"/>
            <a:ext cx="5489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Otbasy bank’s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mortgage interest rates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3,5%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to 5%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p.a.- housing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loans; </a:t>
            </a: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6% to 10%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p.a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-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intermediate loans; </a:t>
            </a: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5% to 14.4%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p.a.- preliminary loans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Otbasy bank's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mortgage interest rate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within governmental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programs: </a:t>
            </a:r>
            <a:endParaRPr lang="en-US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to 5%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p.a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Mortgage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interest rates (excluding partner programs)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other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banks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from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14% </a:t>
            </a:r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21%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p.a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73469"/>
              </p:ext>
            </p:extLst>
          </p:nvPr>
        </p:nvGraphicFramePr>
        <p:xfrm>
          <a:off x="191471" y="766786"/>
          <a:ext cx="6085503" cy="223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174378"/>
              </p:ext>
            </p:extLst>
          </p:nvPr>
        </p:nvGraphicFramePr>
        <p:xfrm>
          <a:off x="191472" y="4329128"/>
          <a:ext cx="5760034" cy="217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537962"/>
              </p:ext>
            </p:extLst>
          </p:nvPr>
        </p:nvGraphicFramePr>
        <p:xfrm>
          <a:off x="7718002" y="1207172"/>
          <a:ext cx="4073948" cy="216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658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17058"/>
            <a:ext cx="12192000" cy="729382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67878" y="28740"/>
            <a:ext cx="8822117" cy="68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1538">
              <a:lnSpc>
                <a:spcPts val="2100"/>
              </a:lnSpc>
              <a:spcBef>
                <a:spcPts val="400"/>
              </a:spcBef>
            </a:pP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OUR MARKET ACHIEVEMENTS WITHIN THE</a:t>
            </a:r>
          </a:p>
          <a:p>
            <a:pPr defTabSz="871538">
              <a:lnSpc>
                <a:spcPts val="2100"/>
              </a:lnSpc>
              <a:spcBef>
                <a:spcPts val="400"/>
              </a:spcBef>
            </a:pP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DEVELOPMENT STRATEGY FOR 2014-2023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AFA5-0F67-4D4C-8150-B72A3B4182B7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624" y="1465230"/>
            <a:ext cx="5886450" cy="390729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784" anchor="ctr"/>
          <a:lstStyle/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2400" b="1" baseline="30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in the long-term deposit market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5,3%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the economically active population are served by 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Otbasy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bank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Otbasy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bank’s mortgage share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among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banks and mortgage companies</a:t>
            </a:r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0,64%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NPL is the lowest among banks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Kazakhstan </a:t>
            </a:r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n-US" sz="2400" b="1" baseline="30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on equity among banks of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azakhstan</a:t>
            </a:r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r>
              <a:rPr lang="en-US" sz="2400" b="1" baseline="30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on assets among banks of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azakhstan</a:t>
            </a:r>
            <a:endParaRPr lang="en-US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1,1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bln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deposit portfolio</a:t>
            </a:r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0,9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bln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loan portfolio</a:t>
            </a:r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59175" indent="-259175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ROA – 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2,97%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ROE – 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11,28%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88480" y="1654471"/>
            <a:ext cx="5465395" cy="35960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784"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400" b="1" baseline="30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place in the long-term deposit market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29%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the economically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active population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are served by  </a:t>
            </a:r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Otbasy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bank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55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Otbasy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bank’s mortgage share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among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banks and mortgage companies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0,08%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NPL is the lowest among banks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 Kazakhstan 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en-US" sz="2400" b="1" baseline="30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on equity among banks of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azakhstan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en-US" sz="2400" b="1" baseline="30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 on assets among banks of Kazakhstan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4,7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bln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deposit portfolio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6,4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bln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loan portfolio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ROA – 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3,97%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ROE – 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27,90%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5854834" y="-4049918"/>
            <a:ext cx="220829" cy="10467978"/>
          </a:xfrm>
          <a:prstGeom prst="rect">
            <a:avLst/>
          </a:prstGeom>
          <a:solidFill>
            <a:srgbClr val="009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6">
              <a:solidFill>
                <a:schemeClr val="tx1"/>
              </a:solidFill>
            </a:endParaRPr>
          </a:p>
        </p:txBody>
      </p:sp>
      <p:sp>
        <p:nvSpPr>
          <p:cNvPr id="38" name="702 Rectángulo">
            <a:extLst>
              <a:ext uri="{FF2B5EF4-FFF2-40B4-BE49-F238E27FC236}">
                <a16:creationId xmlns="" xmlns:a16="http://schemas.microsoft.com/office/drawing/2014/main" id="{13FDC6E3-57AF-7B49-953C-2F571EA5AD6A}"/>
              </a:ext>
            </a:extLst>
          </p:cNvPr>
          <p:cNvSpPr/>
          <p:nvPr/>
        </p:nvSpPr>
        <p:spPr>
          <a:xfrm>
            <a:off x="8555251" y="952075"/>
            <a:ext cx="1133856" cy="463993"/>
          </a:xfrm>
          <a:prstGeom prst="rect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21" rIns="115321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2023</a:t>
            </a:r>
            <a:endParaRPr lang="es-SV" sz="4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702 Rectángulo">
            <a:extLst>
              <a:ext uri="{FF2B5EF4-FFF2-40B4-BE49-F238E27FC236}">
                <a16:creationId xmlns="" xmlns:a16="http://schemas.microsoft.com/office/drawing/2014/main" id="{673EF785-F33D-674E-B262-D2280603C606}"/>
              </a:ext>
            </a:extLst>
          </p:cNvPr>
          <p:cNvSpPr/>
          <p:nvPr/>
        </p:nvSpPr>
        <p:spPr>
          <a:xfrm>
            <a:off x="2141558" y="923075"/>
            <a:ext cx="1230291" cy="463993"/>
          </a:xfrm>
          <a:prstGeom prst="rect">
            <a:avLst/>
          </a:prstGeom>
          <a:solidFill>
            <a:srgbClr val="008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21" rIns="115321" rtlCol="0"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2014</a:t>
            </a:r>
            <a:endParaRPr lang="es-SV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1558" y="5679137"/>
            <a:ext cx="6928497" cy="8678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092" tIns="31879" rIns="63758" bIns="31879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 the entire period of the Bank's operations:</a:t>
            </a:r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Dividends paid to the Sole Shareholder in the amount of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412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million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maximum net profit earned by the Bank for 2023 is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294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F30312C-F2D6-FF4C-83C9-2E5EBFF15401}"/>
              </a:ext>
            </a:extLst>
          </p:cNvPr>
          <p:cNvSpPr/>
          <p:nvPr/>
        </p:nvSpPr>
        <p:spPr>
          <a:xfrm>
            <a:off x="6190848" y="5433573"/>
            <a:ext cx="3550152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55"/>
              </a:spcBef>
            </a:pPr>
            <a:endParaRPr lang="x-none" sz="12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F30312C-F2D6-FF4C-83C9-2E5EBFF15401}"/>
              </a:ext>
            </a:extLst>
          </p:cNvPr>
          <p:cNvSpPr/>
          <p:nvPr/>
        </p:nvSpPr>
        <p:spPr>
          <a:xfrm>
            <a:off x="6464171" y="4567331"/>
            <a:ext cx="2351714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55"/>
              </a:spcBef>
            </a:pPr>
            <a:endParaRPr lang="x-none" sz="12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6343" y="733011"/>
            <a:ext cx="11325965" cy="6600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90717" y="688587"/>
            <a:ext cx="106002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Sources of project funding: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Republican budget, local budgets, National Fund,</a:t>
            </a:r>
            <a:r>
              <a:rPr lang="ru-RU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ADB and Bank’s own funds</a:t>
            </a:r>
            <a:endParaRPr lang="ru-RU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Isosceles Triangle 6"/>
          <p:cNvSpPr/>
          <p:nvPr/>
        </p:nvSpPr>
        <p:spPr>
          <a:xfrm rot="10800000">
            <a:off x="4582629" y="1409918"/>
            <a:ext cx="3017523" cy="394871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848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66343" y="1674239"/>
            <a:ext cx="11622582" cy="4680868"/>
            <a:chOff x="1442828" y="3886574"/>
            <a:chExt cx="9658477" cy="4383974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442828" y="3886574"/>
              <a:ext cx="9658477" cy="4383974"/>
              <a:chOff x="1493588" y="3844346"/>
              <a:chExt cx="9658477" cy="438397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755976" y="5386108"/>
                <a:ext cx="1719720" cy="1231372"/>
                <a:chOff x="32609" y="3937465"/>
                <a:chExt cx="1857028" cy="1231372"/>
              </a:xfrm>
            </p:grpSpPr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609" y="4363660"/>
                  <a:ext cx="1857028" cy="805177"/>
                </a:xfrm>
                <a:prstGeom prst="rect">
                  <a:avLst/>
                </a:prstGeom>
              </p:spPr>
            </p:pic>
            <p:sp>
              <p:nvSpPr>
                <p:cNvPr id="4" name="Прямоугольник 3"/>
                <p:cNvSpPr/>
                <p:nvPr/>
              </p:nvSpPr>
              <p:spPr>
                <a:xfrm>
                  <a:off x="32609" y="3937465"/>
                  <a:ext cx="1808618" cy="37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RENTAL SUBSIDY</a:t>
                  </a:r>
                  <a:endParaRPr lang="ru-RU" sz="2000" u="sng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855603" y="6850271"/>
                <a:ext cx="1918598" cy="1378048"/>
                <a:chOff x="-90643" y="6706738"/>
                <a:chExt cx="2167789" cy="1389974"/>
              </a:xfrm>
            </p:grpSpPr>
            <p:pic>
              <p:nvPicPr>
                <p:cNvPr id="5" name="Рисунок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0170" y="7180396"/>
                  <a:ext cx="2087316" cy="916316"/>
                </a:xfrm>
                <a:prstGeom prst="rect">
                  <a:avLst/>
                </a:prstGeom>
              </p:spPr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-90643" y="6706738"/>
                  <a:ext cx="2083399" cy="377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YOUTH MORTGAGE</a:t>
                  </a:r>
                  <a:endParaRPr lang="ru-RU" sz="2000" b="1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1493588" y="3844346"/>
                <a:ext cx="2579931" cy="1416310"/>
                <a:chOff x="2711927" y="3607919"/>
                <a:chExt cx="2066583" cy="1416310"/>
              </a:xfrm>
            </p:grpSpPr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945" t="32800" r="13935" b="12933"/>
                <a:stretch/>
              </p:blipFill>
              <p:spPr>
                <a:xfrm>
                  <a:off x="2958481" y="4247620"/>
                  <a:ext cx="1377535" cy="776609"/>
                </a:xfrm>
                <a:prstGeom prst="rect">
                  <a:avLst/>
                </a:prstGeom>
              </p:spPr>
            </p:pic>
            <p:sp>
              <p:nvSpPr>
                <p:cNvPr id="10" name="Прямоугольник 9"/>
                <p:cNvSpPr/>
                <p:nvPr/>
              </p:nvSpPr>
              <p:spPr>
                <a:xfrm>
                  <a:off x="2711927" y="3607919"/>
                  <a:ext cx="2066583" cy="6629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PROGRAMS </a:t>
                  </a:r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FOR CITIZENS IN THE WAITING LIST</a:t>
                  </a:r>
                  <a:endParaRPr lang="ru-RU" sz="2000" b="1" u="sng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4146776" y="3978908"/>
                <a:ext cx="4105609" cy="37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REGIONAL AND CORPORATE PROGRAMS</a:t>
                </a:r>
                <a:endParaRPr lang="ru-RU" sz="2000" b="1" u="sng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752783" y="6850333"/>
                <a:ext cx="2767939" cy="1377986"/>
                <a:chOff x="6523254" y="6738606"/>
                <a:chExt cx="2233373" cy="1377986"/>
              </a:xfrm>
            </p:grpSpPr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23546" b="25253"/>
                <a:stretch/>
              </p:blipFill>
              <p:spPr>
                <a:xfrm>
                  <a:off x="6959342" y="7183417"/>
                  <a:ext cx="1491261" cy="933175"/>
                </a:xfrm>
                <a:prstGeom prst="rect">
                  <a:avLst/>
                </a:prstGeom>
              </p:spPr>
            </p:pic>
            <p:sp>
              <p:nvSpPr>
                <p:cNvPr id="47" name="Прямоугольник 46"/>
                <p:cNvSpPr/>
                <p:nvPr/>
              </p:nvSpPr>
              <p:spPr>
                <a:xfrm>
                  <a:off x="6523254" y="6738606"/>
                  <a:ext cx="2233373" cy="3747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RURAL MORTGAGE</a:t>
                  </a:r>
                  <a:endParaRPr lang="ru-RU" sz="2000" b="1" u="sng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8146396" y="6861877"/>
                <a:ext cx="3005669" cy="1366443"/>
                <a:chOff x="6542981" y="6910530"/>
                <a:chExt cx="3005669" cy="1366443"/>
              </a:xfrm>
            </p:grpSpPr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39760"/>
                <a:stretch/>
              </p:blipFill>
              <p:spPr>
                <a:xfrm>
                  <a:off x="7030755" y="7343798"/>
                  <a:ext cx="1763292" cy="933175"/>
                </a:xfrm>
                <a:prstGeom prst="rect">
                  <a:avLst/>
                </a:prstGeom>
              </p:spPr>
            </p:pic>
            <p:sp>
              <p:nvSpPr>
                <p:cNvPr id="48" name="Прямоугольник 47"/>
                <p:cNvSpPr/>
                <p:nvPr/>
              </p:nvSpPr>
              <p:spPr>
                <a:xfrm>
                  <a:off x="6542981" y="6910530"/>
                  <a:ext cx="3005669" cy="37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EDUCATIONAL </a:t>
                  </a:r>
                  <a:r>
                    <a:rPr lang="en-US" sz="2000" b="1" dirty="0" smtClean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DEPOSITS/LOANS</a:t>
                  </a:r>
                  <a:endParaRPr lang="ru-RU" sz="2000" b="1" u="sng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>
                <a:off x="8208546" y="5369591"/>
                <a:ext cx="2943519" cy="1291310"/>
                <a:chOff x="6605131" y="5418244"/>
                <a:chExt cx="2943519" cy="1291310"/>
              </a:xfrm>
            </p:grpSpPr>
            <p:pic>
              <p:nvPicPr>
                <p:cNvPr id="49" name="Рисунок 48"/>
                <p:cNvPicPr>
                  <a:picLocks noChangeAspect="1"/>
                </p:cNvPicPr>
                <p:nvPr/>
              </p:nvPicPr>
              <p:blipFill rotWithShape="1">
                <a:blip r:embed="rId8"/>
                <a:srcRect t="36933"/>
                <a:stretch/>
              </p:blipFill>
              <p:spPr>
                <a:xfrm>
                  <a:off x="6991753" y="5905297"/>
                  <a:ext cx="1797181" cy="804257"/>
                </a:xfrm>
                <a:prstGeom prst="rect">
                  <a:avLst/>
                </a:prstGeom>
              </p:spPr>
            </p:pic>
            <p:sp>
              <p:nvSpPr>
                <p:cNvPr id="50" name="Прямоугольник 49"/>
                <p:cNvSpPr/>
                <p:nvPr/>
              </p:nvSpPr>
              <p:spPr>
                <a:xfrm>
                  <a:off x="6605131" y="5418244"/>
                  <a:ext cx="2943519" cy="3747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NATIONAL FUND</a:t>
                  </a:r>
                  <a:r>
                    <a:rPr lang="ru-RU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b="1" dirty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FOR </a:t>
                  </a:r>
                  <a:r>
                    <a:rPr lang="en-US" sz="2000" b="1" dirty="0" smtClean="0">
                      <a:latin typeface="Arial Narrow" panose="020B0606020202030204" pitchFamily="34" charset="0"/>
                      <a:cs typeface="Arial" panose="020B0604020202020204" pitchFamily="34" charset="0"/>
                    </a:rPr>
                    <a:t>CHILDREN</a:t>
                  </a:r>
                  <a:endParaRPr lang="ru-RU" sz="2000" b="1" u="sng" dirty="0"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2290" name="Picture 2" descr="Видеоматериалы - Отбасы банк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398" y="4432863"/>
              <a:ext cx="1718728" cy="82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угольник 38"/>
          <p:cNvSpPr/>
          <p:nvPr/>
        </p:nvSpPr>
        <p:spPr>
          <a:xfrm>
            <a:off x="0" y="-17059"/>
            <a:ext cx="12192000" cy="783465"/>
          </a:xfrm>
          <a:prstGeom prst="rect">
            <a:avLst/>
          </a:prstGeom>
          <a:solidFill>
            <a:srgbClr val="008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7308" y="87658"/>
            <a:ext cx="84400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IMPLEMENTATION OF </a:t>
            </a:r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OTBASY BANK’S PROGRAMS</a:t>
            </a:r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3122" y="6355107"/>
            <a:ext cx="426720" cy="365125"/>
          </a:xfrm>
        </p:spPr>
        <p:txBody>
          <a:bodyPr/>
          <a:lstStyle/>
          <a:p>
            <a:pPr defTabSz="914400"/>
            <a:fld id="{E4C86115-32E2-40F9-9EFE-59296D83E01E}" type="slidenum"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/>
              <a:t>8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481" y="5250356"/>
            <a:ext cx="2152650" cy="99637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702854" y="4758431"/>
            <a:ext cx="2307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MILITARY PROGRAM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4393" y="3672597"/>
            <a:ext cx="2235189" cy="85420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298462" y="3250872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WOMEN'S MORTGAGE</a:t>
            </a:r>
            <a:endParaRPr lang="ru-RU" sz="2000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6445" y="2239788"/>
            <a:ext cx="2244533" cy="852144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8790064" y="1719750"/>
            <a:ext cx="3249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BANK’S MARKET PROGRAMS</a:t>
            </a:r>
            <a:endParaRPr lang="ru-RU" sz="2000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4390" y="3710253"/>
            <a:ext cx="2188240" cy="84339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141227" y="3250872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GREEN MORTGAGE</a:t>
            </a:r>
            <a:endParaRPr lang="ru-RU" sz="2000" b="1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>
              <a:lnSpc>
                <a:spcPts val="1723"/>
              </a:lnSpc>
            </a:pPr>
            <a:r>
              <a:rPr lang="en-US" sz="2200" dirty="0">
                <a:cs typeface="Arial" panose="020B0604020202020204" pitchFamily="34" charset="0"/>
              </a:rPr>
              <a:t>GOVERNMENT SUPPORT AND CONFIDENCE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06315" y="6356350"/>
            <a:ext cx="2743200" cy="365125"/>
          </a:xfrm>
        </p:spPr>
        <p:txBody>
          <a:bodyPr/>
          <a:lstStyle/>
          <a:p>
            <a:fld id="{61BC3A44-FCC5-49F5-8564-F6C718965CDE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2734" y="1049953"/>
            <a:ext cx="10339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Over the entire period of the Bank's activity, the Bank attracted budgetary funds of about 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billion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within the framework of state and regional programs. </a:t>
            </a:r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As of the end of 2023, the share of loans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granted within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market programs in the loan portfolio is 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78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within governmental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programs is 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22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State premium of 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856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million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credited to depositors' accounts.</a:t>
            </a:r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More than 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million 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clients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have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used unified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pension payments for housing improvement and medical treatment.</a:t>
            </a:r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A total of 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11,5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million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has been paid from budgets for rental subsidies over the years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2022-2023: republican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budget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9,3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local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executive bodies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r>
              <a:rPr lang="ru-RU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2,2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million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3899"/>
            <a:ext cx="587254" cy="673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8B8A"/>
              </a:clrFrom>
              <a:clrTo>
                <a:srgbClr val="008B8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0809" y="68827"/>
            <a:ext cx="1498864" cy="5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10463</TotalTime>
  <Words>1429</Words>
  <Application>Microsoft Office PowerPoint</Application>
  <PresentationFormat>Широкоэкранный</PresentationFormat>
  <Paragraphs>225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Arial Narrow</vt:lpstr>
      <vt:lpstr>Calibri</vt:lpstr>
      <vt:lpstr>Calibri Light</vt:lpstr>
      <vt:lpstr>Open Sans Extrabold</vt:lpstr>
      <vt:lpstr>Wingdings</vt:lpstr>
      <vt:lpstr>Тема Office</vt:lpstr>
      <vt:lpstr>HOUSING CONSTRUCTION SAVINGS SYSTEM  IN THE REPUBLIC OF KAZAKHSTAN </vt:lpstr>
      <vt:lpstr>HOUSING CONSTRUCTION SAVINGS SYSTEM  IN THE REPUBLIC OF KAZAKHSTAN</vt:lpstr>
      <vt:lpstr>HOUSING CONSTRUCTION SAVINGS SYSTEM  IN THE REPUBLIC OF KAZAKHSTAN</vt:lpstr>
      <vt:lpstr>OTBASY BANK – SUMMARY</vt:lpstr>
      <vt:lpstr>ASSESSMENT OF INTERNAL AND EXTERNAL CONDITIONS HOUSING AVAILABILITY REMAINS LOW</vt:lpstr>
      <vt:lpstr>ASSESSMENT OF INTERNAL AND EXTERNAL CONDITIONS HOUSING PRICES, MORTGAGE INTEREST RATES</vt:lpstr>
      <vt:lpstr>Презентация PowerPoint</vt:lpstr>
      <vt:lpstr>Презентация PowerPoint</vt:lpstr>
      <vt:lpstr>GOVERNMENT SUPPORT AND CONFIDENCE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Султанова Галия Арыстанбековна</dc:creator>
  <cp:lastModifiedBy>Султанова Галия </cp:lastModifiedBy>
  <cp:revision>586</cp:revision>
  <cp:lastPrinted>2024-09-03T04:56:37Z</cp:lastPrinted>
  <dcterms:created xsi:type="dcterms:W3CDTF">2021-05-13T06:28:35Z</dcterms:created>
  <dcterms:modified xsi:type="dcterms:W3CDTF">2024-09-10T08:07:29Z</dcterms:modified>
</cp:coreProperties>
</file>