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Lst>
  <p:notesMasterIdLst>
    <p:notesMasterId r:id="rId16"/>
  </p:notesMasterIdLst>
  <p:handoutMasterIdLst>
    <p:handoutMasterId r:id="rId17"/>
  </p:handoutMasterIdLst>
  <p:sldIdLst>
    <p:sldId id="261" r:id="rId2"/>
    <p:sldId id="437" r:id="rId3"/>
    <p:sldId id="3349" r:id="rId4"/>
    <p:sldId id="3350" r:id="rId5"/>
    <p:sldId id="640" r:id="rId6"/>
    <p:sldId id="3342" r:id="rId7"/>
    <p:sldId id="2762" r:id="rId8"/>
    <p:sldId id="3158" r:id="rId9"/>
    <p:sldId id="3354" r:id="rId10"/>
    <p:sldId id="3355" r:id="rId11"/>
    <p:sldId id="3356" r:id="rId12"/>
    <p:sldId id="3357" r:id="rId13"/>
    <p:sldId id="263" r:id="rId14"/>
    <p:sldId id="3304"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883F064-8C07-48B3-AEF5-25912C15A773}">
          <p14:sldIdLst>
            <p14:sldId id="261"/>
            <p14:sldId id="437"/>
            <p14:sldId id="3349"/>
            <p14:sldId id="3350"/>
            <p14:sldId id="640"/>
            <p14:sldId id="3342"/>
            <p14:sldId id="2762"/>
            <p14:sldId id="3158"/>
            <p14:sldId id="3354"/>
            <p14:sldId id="3355"/>
            <p14:sldId id="3356"/>
            <p14:sldId id="3357"/>
            <p14:sldId id="263"/>
            <p14:sldId id="3304"/>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1142E"/>
    <a:srgbClr val="1D345D"/>
    <a:srgbClr val="D1D1D1"/>
    <a:srgbClr val="81132E"/>
    <a:srgbClr val="FFFF00"/>
    <a:srgbClr val="C0504D"/>
    <a:srgbClr val="00CCFF"/>
    <a:srgbClr val="FF0000"/>
    <a:srgbClr val="D60093"/>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5D2A591-E9D7-4C65-8838-A176B115D61B}" v="24" dt="2024-09-06T16:37:27.39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8084" autoAdjust="0"/>
    <p:restoredTop sz="94577" autoAdjust="0"/>
  </p:normalViewPr>
  <p:slideViewPr>
    <p:cSldViewPr snapToGrid="0">
      <p:cViewPr>
        <p:scale>
          <a:sx n="58" d="100"/>
          <a:sy n="58" d="100"/>
        </p:scale>
        <p:origin x="488" y="36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58" d="100"/>
          <a:sy n="58" d="100"/>
        </p:scale>
        <p:origin x="2544" y="5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 userId="0ba70ed2-04e7-4221-8182-f14391f179a0" providerId="ADAL" clId="{75D2A591-E9D7-4C65-8838-A176B115D61B}"/>
    <pc:docChg chg="custSel addSld delSld modSld modSection">
      <pc:chgData name="JO" userId="0ba70ed2-04e7-4221-8182-f14391f179a0" providerId="ADAL" clId="{75D2A591-E9D7-4C65-8838-A176B115D61B}" dt="2024-09-16T17:01:41.612" v="68" actId="1076"/>
      <pc:docMkLst>
        <pc:docMk/>
      </pc:docMkLst>
      <pc:sldChg chg="delSp modSp mod">
        <pc:chgData name="JO" userId="0ba70ed2-04e7-4221-8182-f14391f179a0" providerId="ADAL" clId="{75D2A591-E9D7-4C65-8838-A176B115D61B}" dt="2024-09-06T16:20:35.561" v="9" actId="6549"/>
        <pc:sldMkLst>
          <pc:docMk/>
          <pc:sldMk cId="3482012469" sldId="261"/>
        </pc:sldMkLst>
        <pc:spChg chg="mod">
          <ac:chgData name="JO" userId="0ba70ed2-04e7-4221-8182-f14391f179a0" providerId="ADAL" clId="{75D2A591-E9D7-4C65-8838-A176B115D61B}" dt="2024-09-06T16:20:35.561" v="9" actId="6549"/>
          <ac:spMkLst>
            <pc:docMk/>
            <pc:sldMk cId="3482012469" sldId="261"/>
            <ac:spMk id="6" creationId="{5D86F56B-3F5A-F544-AD29-80F5FEC77B54}"/>
          </ac:spMkLst>
        </pc:spChg>
        <pc:picChg chg="del">
          <ac:chgData name="JO" userId="0ba70ed2-04e7-4221-8182-f14391f179a0" providerId="ADAL" clId="{75D2A591-E9D7-4C65-8838-A176B115D61B}" dt="2024-09-06T16:19:38.566" v="0" actId="478"/>
          <ac:picMkLst>
            <pc:docMk/>
            <pc:sldMk cId="3482012469" sldId="261"/>
            <ac:picMk id="5" creationId="{77074925-EC7A-8529-47DE-E3A344D2A7ED}"/>
          </ac:picMkLst>
        </pc:picChg>
      </pc:sldChg>
      <pc:sldChg chg="modSp del">
        <pc:chgData name="JO" userId="0ba70ed2-04e7-4221-8182-f14391f179a0" providerId="ADAL" clId="{75D2A591-E9D7-4C65-8838-A176B115D61B}" dt="2024-09-06T16:40:05.680" v="56" actId="2696"/>
        <pc:sldMkLst>
          <pc:docMk/>
          <pc:sldMk cId="2379274927" sldId="332"/>
        </pc:sldMkLst>
        <pc:graphicFrameChg chg="mod">
          <ac:chgData name="JO" userId="0ba70ed2-04e7-4221-8182-f14391f179a0" providerId="ADAL" clId="{75D2A591-E9D7-4C65-8838-A176B115D61B}" dt="2024-09-06T16:35:34.794" v="26" actId="20577"/>
          <ac:graphicFrameMkLst>
            <pc:docMk/>
            <pc:sldMk cId="2379274927" sldId="332"/>
            <ac:graphicFrameMk id="13" creationId="{29757A70-7FC9-4D33-B908-CD6FE00F77C0}"/>
          </ac:graphicFrameMkLst>
        </pc:graphicFrameChg>
      </pc:sldChg>
      <pc:sldChg chg="delSp modSp mod">
        <pc:chgData name="JO" userId="0ba70ed2-04e7-4221-8182-f14391f179a0" providerId="ADAL" clId="{75D2A591-E9D7-4C65-8838-A176B115D61B}" dt="2024-09-06T16:41:27.783" v="62" actId="6549"/>
        <pc:sldMkLst>
          <pc:docMk/>
          <pc:sldMk cId="3350205259" sldId="3304"/>
        </pc:sldMkLst>
        <pc:spChg chg="mod">
          <ac:chgData name="JO" userId="0ba70ed2-04e7-4221-8182-f14391f179a0" providerId="ADAL" clId="{75D2A591-E9D7-4C65-8838-A176B115D61B}" dt="2024-09-06T16:41:27.783" v="62" actId="6549"/>
          <ac:spMkLst>
            <pc:docMk/>
            <pc:sldMk cId="3350205259" sldId="3304"/>
            <ac:spMk id="2" creationId="{FB17F6A7-C095-A36C-FF00-F328D0A6A238}"/>
          </ac:spMkLst>
        </pc:spChg>
        <pc:picChg chg="del">
          <ac:chgData name="JO" userId="0ba70ed2-04e7-4221-8182-f14391f179a0" providerId="ADAL" clId="{75D2A591-E9D7-4C65-8838-A176B115D61B}" dt="2024-09-06T16:40:56.454" v="57" actId="21"/>
          <ac:picMkLst>
            <pc:docMk/>
            <pc:sldMk cId="3350205259" sldId="3304"/>
            <ac:picMk id="6" creationId="{1BAD8D59-9CB9-A387-1B55-049AEAFABEBB}"/>
          </ac:picMkLst>
        </pc:picChg>
      </pc:sldChg>
      <pc:sldChg chg="modSp mod">
        <pc:chgData name="JO" userId="0ba70ed2-04e7-4221-8182-f14391f179a0" providerId="ADAL" clId="{75D2A591-E9D7-4C65-8838-A176B115D61B}" dt="2024-09-16T17:01:41.612" v="68" actId="1076"/>
        <pc:sldMkLst>
          <pc:docMk/>
          <pc:sldMk cId="566017720" sldId="3349"/>
        </pc:sldMkLst>
        <pc:picChg chg="mod">
          <ac:chgData name="JO" userId="0ba70ed2-04e7-4221-8182-f14391f179a0" providerId="ADAL" clId="{75D2A591-E9D7-4C65-8838-A176B115D61B}" dt="2024-09-16T17:01:41.612" v="68" actId="1076"/>
          <ac:picMkLst>
            <pc:docMk/>
            <pc:sldMk cId="566017720" sldId="3349"/>
            <ac:picMk id="5" creationId="{889B662D-4560-40C5-6746-29FEBCB90CCC}"/>
          </ac:picMkLst>
        </pc:picChg>
      </pc:sldChg>
      <pc:sldChg chg="add del">
        <pc:chgData name="JO" userId="0ba70ed2-04e7-4221-8182-f14391f179a0" providerId="ADAL" clId="{75D2A591-E9D7-4C65-8838-A176B115D61B}" dt="2024-09-06T16:37:01.390" v="29"/>
        <pc:sldMkLst>
          <pc:docMk/>
          <pc:sldMk cId="649791391" sldId="3358"/>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A0038CB-9880-4A4F-A022-C005D4A9D57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a:extLst>
              <a:ext uri="{FF2B5EF4-FFF2-40B4-BE49-F238E27FC236}">
                <a16:creationId xmlns:a16="http://schemas.microsoft.com/office/drawing/2014/main" id="{E7F59FBC-793A-42CA-BAFD-4600235B231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B747EE-4E3A-4D91-9328-534696C69223}" type="datetimeFigureOut">
              <a:rPr lang="en-ZA" smtClean="0"/>
              <a:t>2024/09/16</a:t>
            </a:fld>
            <a:endParaRPr lang="en-ZA"/>
          </a:p>
        </p:txBody>
      </p:sp>
      <p:sp>
        <p:nvSpPr>
          <p:cNvPr id="4" name="Footer Placeholder 3">
            <a:extLst>
              <a:ext uri="{FF2B5EF4-FFF2-40B4-BE49-F238E27FC236}">
                <a16:creationId xmlns:a16="http://schemas.microsoft.com/office/drawing/2014/main" id="{6F6A43D9-E71A-4DE1-9C5D-FD5F05810B3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5" name="Slide Number Placeholder 4">
            <a:extLst>
              <a:ext uri="{FF2B5EF4-FFF2-40B4-BE49-F238E27FC236}">
                <a16:creationId xmlns:a16="http://schemas.microsoft.com/office/drawing/2014/main" id="{90FD6BBB-7B9D-47D5-8DC7-5E2695C6574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66FDF88-0DB0-4DB7-871D-8DEB593DC2CC}" type="slidenum">
              <a:rPr lang="en-ZA" smtClean="0"/>
              <a:t>‹#›</a:t>
            </a:fld>
            <a:endParaRPr lang="en-ZA"/>
          </a:p>
        </p:txBody>
      </p:sp>
    </p:spTree>
    <p:extLst>
      <p:ext uri="{BB962C8B-B14F-4D97-AF65-F5344CB8AC3E}">
        <p14:creationId xmlns:p14="http://schemas.microsoft.com/office/powerpoint/2010/main" val="39544732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3DECB6-03A4-4C43-9137-753BF718B9F3}" type="datetimeFigureOut">
              <a:rPr lang="en-ZA" smtClean="0"/>
              <a:t>2024/09/16</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EAF5973-3977-4917-8273-44CB65FDB499}" type="slidenum">
              <a:rPr lang="en-ZA" smtClean="0"/>
              <a:t>‹#›</a:t>
            </a:fld>
            <a:endParaRPr lang="en-ZA"/>
          </a:p>
        </p:txBody>
      </p:sp>
    </p:spTree>
    <p:extLst>
      <p:ext uri="{BB962C8B-B14F-4D97-AF65-F5344CB8AC3E}">
        <p14:creationId xmlns:p14="http://schemas.microsoft.com/office/powerpoint/2010/main" val="9483145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3EAF5973-3977-4917-8273-44CB65FDB499}" type="slidenum">
              <a:rPr lang="en-ZA" smtClean="0"/>
              <a:t>1</a:t>
            </a:fld>
            <a:endParaRPr lang="en-ZA"/>
          </a:p>
        </p:txBody>
      </p:sp>
    </p:spTree>
    <p:extLst>
      <p:ext uri="{BB962C8B-B14F-4D97-AF65-F5344CB8AC3E}">
        <p14:creationId xmlns:p14="http://schemas.microsoft.com/office/powerpoint/2010/main" val="34567340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ZA"/>
              <a:t>Internal\Projects\Africa Incomes Data Hunt\Analysis\Uganda\unps_sec8_labour_2019\unps_hh_section8_labour_2019_2020.xlsx</a:t>
            </a:r>
          </a:p>
        </p:txBody>
      </p:sp>
    </p:spTree>
    <p:extLst>
      <p:ext uri="{BB962C8B-B14F-4D97-AF65-F5344CB8AC3E}">
        <p14:creationId xmlns:p14="http://schemas.microsoft.com/office/powerpoint/2010/main" val="14471601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34138798-D668-4BB9-9D8E-0585642C5864}" type="slidenum">
              <a:rPr lang="en-US" smtClean="0"/>
              <a:pPr/>
              <a:t>13</a:t>
            </a:fld>
            <a:endParaRPr lang="en-US" dirty="0"/>
          </a:p>
        </p:txBody>
      </p:sp>
    </p:spTree>
    <p:extLst>
      <p:ext uri="{BB962C8B-B14F-4D97-AF65-F5344CB8AC3E}">
        <p14:creationId xmlns:p14="http://schemas.microsoft.com/office/powerpoint/2010/main" val="9340424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African Urban Forum- The AUHF is participating in the steering committee planning the forum.</a:t>
            </a:r>
          </a:p>
          <a:p>
            <a:r>
              <a:rPr lang="en-ZA" dirty="0"/>
              <a:t>World Urban Forum- The AUHF is hoping to co-host or host an engagement session at WUF</a:t>
            </a:r>
          </a:p>
        </p:txBody>
      </p:sp>
      <p:sp>
        <p:nvSpPr>
          <p:cNvPr id="4" name="Slide Number Placeholder 3"/>
          <p:cNvSpPr>
            <a:spLocks noGrp="1"/>
          </p:cNvSpPr>
          <p:nvPr>
            <p:ph type="sldNum" sz="quarter" idx="5"/>
          </p:nvPr>
        </p:nvSpPr>
        <p:spPr/>
        <p:txBody>
          <a:bodyPr/>
          <a:lstStyle/>
          <a:p>
            <a:fld id="{3EAF5973-3977-4917-8273-44CB65FDB499}" type="slidenum">
              <a:rPr lang="en-ZA" smtClean="0"/>
              <a:t>14</a:t>
            </a:fld>
            <a:endParaRPr lang="en-ZA"/>
          </a:p>
        </p:txBody>
      </p:sp>
    </p:spTree>
    <p:extLst>
      <p:ext uri="{BB962C8B-B14F-4D97-AF65-F5344CB8AC3E}">
        <p14:creationId xmlns:p14="http://schemas.microsoft.com/office/powerpoint/2010/main" val="13370148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1E9F61-1265-5E43-B9B9-7298D38B301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DDF1F40-358B-084E-A3B5-B5C0D671080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0E6054B-7BD1-2C4B-AB16-4E5E0B64CFEB}"/>
              </a:ext>
            </a:extLst>
          </p:cNvPr>
          <p:cNvSpPr>
            <a:spLocks noGrp="1"/>
          </p:cNvSpPr>
          <p:nvPr>
            <p:ph type="dt" sz="half" idx="10"/>
          </p:nvPr>
        </p:nvSpPr>
        <p:spPr/>
        <p:txBody>
          <a:bodyPr/>
          <a:lstStyle/>
          <a:p>
            <a:fld id="{85B7C4DD-4132-4FF1-987F-3E4504E41F30}" type="datetimeFigureOut">
              <a:rPr lang="en-ZA" smtClean="0"/>
              <a:t>2024/09/16</a:t>
            </a:fld>
            <a:endParaRPr lang="en-ZA"/>
          </a:p>
        </p:txBody>
      </p:sp>
      <p:sp>
        <p:nvSpPr>
          <p:cNvPr id="5" name="Footer Placeholder 4">
            <a:extLst>
              <a:ext uri="{FF2B5EF4-FFF2-40B4-BE49-F238E27FC236}">
                <a16:creationId xmlns:a16="http://schemas.microsoft.com/office/drawing/2014/main" id="{AD524A92-7874-194D-90DC-5DD40534DF8A}"/>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8643766-2AF5-1A48-9630-6556EFBC4241}"/>
              </a:ext>
            </a:extLst>
          </p:cNvPr>
          <p:cNvSpPr>
            <a:spLocks noGrp="1"/>
          </p:cNvSpPr>
          <p:nvPr>
            <p:ph type="sldNum" sz="quarter" idx="12"/>
          </p:nvPr>
        </p:nvSpPr>
        <p:spPr/>
        <p:txBody>
          <a:bodyPr/>
          <a:lstStyle/>
          <a:p>
            <a:fld id="{B41BDE02-C5F9-40BD-B5E4-6EA889C0925C}" type="slidenum">
              <a:rPr lang="en-ZA" smtClean="0"/>
              <a:t>‹#›</a:t>
            </a:fld>
            <a:endParaRPr lang="en-ZA"/>
          </a:p>
        </p:txBody>
      </p:sp>
    </p:spTree>
    <p:extLst>
      <p:ext uri="{BB962C8B-B14F-4D97-AF65-F5344CB8AC3E}">
        <p14:creationId xmlns:p14="http://schemas.microsoft.com/office/powerpoint/2010/main" val="35755850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E23BA6-AC1D-6D44-948A-C17127BD3E6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78A343B-6C7F-3548-990B-018119D7CCC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C261E54-2D1F-EC45-BA5F-9E2A4D8A185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6" name="Footer Placeholder 5">
            <a:extLst>
              <a:ext uri="{FF2B5EF4-FFF2-40B4-BE49-F238E27FC236}">
                <a16:creationId xmlns:a16="http://schemas.microsoft.com/office/drawing/2014/main" id="{0BA3BF5E-38DD-DF4A-9267-9A16262370B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2B0A378-BD23-324B-B97F-4C3A031A574A}"/>
              </a:ext>
            </a:extLst>
          </p:cNvPr>
          <p:cNvSpPr>
            <a:spLocks noGrp="1"/>
          </p:cNvSpPr>
          <p:nvPr>
            <p:ph type="sldNum" sz="quarter" idx="12"/>
          </p:nvPr>
        </p:nvSpPr>
        <p:spPr/>
        <p:txBody>
          <a:bodyPr/>
          <a:lstStyle/>
          <a:p>
            <a:fld id="{B41BDE02-C5F9-40BD-B5E4-6EA889C0925C}" type="slidenum">
              <a:rPr lang="en-ZA" smtClean="0"/>
              <a:t>‹#›</a:t>
            </a:fld>
            <a:endParaRPr lang="en-ZA"/>
          </a:p>
        </p:txBody>
      </p:sp>
      <p:pic>
        <p:nvPicPr>
          <p:cNvPr id="8" name="Picture 7" descr="A close-up of a logo&#10;&#10;Description automatically generated">
            <a:extLst>
              <a:ext uri="{FF2B5EF4-FFF2-40B4-BE49-F238E27FC236}">
                <a16:creationId xmlns:a16="http://schemas.microsoft.com/office/drawing/2014/main" id="{8C9747B0-105F-2BAF-D189-5E4215FEFDB2}"/>
              </a:ext>
            </a:extLst>
          </p:cNvPr>
          <p:cNvPicPr>
            <a:picLocks noChangeAspect="1"/>
          </p:cNvPicPr>
          <p:nvPr userDrawn="1"/>
        </p:nvPicPr>
        <p:blipFill>
          <a:blip r:embed="rId2"/>
          <a:stretch>
            <a:fillRect/>
          </a:stretch>
        </p:blipFill>
        <p:spPr>
          <a:xfrm>
            <a:off x="0" y="6061046"/>
            <a:ext cx="2743200" cy="673553"/>
          </a:xfrm>
          <a:prstGeom prst="rect">
            <a:avLst/>
          </a:prstGeom>
        </p:spPr>
      </p:pic>
    </p:spTree>
    <p:extLst>
      <p:ext uri="{BB962C8B-B14F-4D97-AF65-F5344CB8AC3E}">
        <p14:creationId xmlns:p14="http://schemas.microsoft.com/office/powerpoint/2010/main" val="13571427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5B6BF-415E-0D48-ACFB-CC27D5C8FB1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766FAFD-B4FB-CF46-A632-EE15F8DABD1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16D07A-9F04-3D48-AF0A-0E554C8E6A25}"/>
              </a:ext>
            </a:extLst>
          </p:cNvPr>
          <p:cNvSpPr>
            <a:spLocks noGrp="1"/>
          </p:cNvSpPr>
          <p:nvPr>
            <p:ph type="dt" sz="half" idx="10"/>
          </p:nvPr>
        </p:nvSpPr>
        <p:spPr/>
        <p:txBody>
          <a:bodyPr/>
          <a:lstStyle/>
          <a:p>
            <a:fld id="{85B7C4DD-4132-4FF1-987F-3E4504E41F30}" type="datetimeFigureOut">
              <a:rPr lang="en-ZA" smtClean="0"/>
              <a:t>2024/09/16</a:t>
            </a:fld>
            <a:endParaRPr lang="en-ZA"/>
          </a:p>
        </p:txBody>
      </p:sp>
      <p:sp>
        <p:nvSpPr>
          <p:cNvPr id="5" name="Footer Placeholder 4">
            <a:extLst>
              <a:ext uri="{FF2B5EF4-FFF2-40B4-BE49-F238E27FC236}">
                <a16:creationId xmlns:a16="http://schemas.microsoft.com/office/drawing/2014/main" id="{213B8674-F3FB-F145-8DE2-C9AF66548594}"/>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B46F87F4-1F39-7B41-B74C-CFF1114FD718}"/>
              </a:ext>
            </a:extLst>
          </p:cNvPr>
          <p:cNvSpPr>
            <a:spLocks noGrp="1"/>
          </p:cNvSpPr>
          <p:nvPr>
            <p:ph type="sldNum" sz="quarter" idx="12"/>
          </p:nvPr>
        </p:nvSpPr>
        <p:spPr/>
        <p:txBody>
          <a:bodyPr/>
          <a:lstStyle/>
          <a:p>
            <a:fld id="{B41BDE02-C5F9-40BD-B5E4-6EA889C0925C}" type="slidenum">
              <a:rPr lang="en-ZA" smtClean="0"/>
              <a:t>‹#›</a:t>
            </a:fld>
            <a:endParaRPr lang="en-ZA"/>
          </a:p>
        </p:txBody>
      </p:sp>
      <p:pic>
        <p:nvPicPr>
          <p:cNvPr id="7" name="Picture 6" descr="A close-up of a logo&#10;&#10;Description automatically generated">
            <a:extLst>
              <a:ext uri="{FF2B5EF4-FFF2-40B4-BE49-F238E27FC236}">
                <a16:creationId xmlns:a16="http://schemas.microsoft.com/office/drawing/2014/main" id="{351CFB3B-4BF4-7379-5633-260686547E9E}"/>
              </a:ext>
            </a:extLst>
          </p:cNvPr>
          <p:cNvPicPr>
            <a:picLocks noChangeAspect="1"/>
          </p:cNvPicPr>
          <p:nvPr userDrawn="1"/>
        </p:nvPicPr>
        <p:blipFill>
          <a:blip r:embed="rId2"/>
          <a:stretch>
            <a:fillRect/>
          </a:stretch>
        </p:blipFill>
        <p:spPr>
          <a:xfrm>
            <a:off x="0" y="6061046"/>
            <a:ext cx="2743200" cy="673553"/>
          </a:xfrm>
          <a:prstGeom prst="rect">
            <a:avLst/>
          </a:prstGeom>
        </p:spPr>
      </p:pic>
    </p:spTree>
    <p:extLst>
      <p:ext uri="{BB962C8B-B14F-4D97-AF65-F5344CB8AC3E}">
        <p14:creationId xmlns:p14="http://schemas.microsoft.com/office/powerpoint/2010/main" val="9211190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9D0FA27-EFE3-6A4A-8172-D8FCF97E9AB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323A318-7B4D-294B-BA3C-D464516AAA71}"/>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63EEF5-6C43-ED4D-BA2D-D78A2DEF787B}"/>
              </a:ext>
            </a:extLst>
          </p:cNvPr>
          <p:cNvSpPr>
            <a:spLocks noGrp="1"/>
          </p:cNvSpPr>
          <p:nvPr>
            <p:ph type="dt" sz="half" idx="10"/>
          </p:nvPr>
        </p:nvSpPr>
        <p:spPr/>
        <p:txBody>
          <a:bodyPr/>
          <a:lstStyle/>
          <a:p>
            <a:fld id="{85B7C4DD-4132-4FF1-987F-3E4504E41F30}" type="datetimeFigureOut">
              <a:rPr lang="en-ZA" smtClean="0"/>
              <a:t>2024/09/16</a:t>
            </a:fld>
            <a:endParaRPr lang="en-ZA"/>
          </a:p>
        </p:txBody>
      </p:sp>
      <p:sp>
        <p:nvSpPr>
          <p:cNvPr id="5" name="Footer Placeholder 4">
            <a:extLst>
              <a:ext uri="{FF2B5EF4-FFF2-40B4-BE49-F238E27FC236}">
                <a16:creationId xmlns:a16="http://schemas.microsoft.com/office/drawing/2014/main" id="{CF6F8777-00AD-304C-BA61-FBB2832B5EC9}"/>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350180EC-D369-AD44-A8A3-96B0B21CF539}"/>
              </a:ext>
            </a:extLst>
          </p:cNvPr>
          <p:cNvSpPr>
            <a:spLocks noGrp="1"/>
          </p:cNvSpPr>
          <p:nvPr>
            <p:ph type="sldNum" sz="quarter" idx="12"/>
          </p:nvPr>
        </p:nvSpPr>
        <p:spPr/>
        <p:txBody>
          <a:bodyPr/>
          <a:lstStyle/>
          <a:p>
            <a:fld id="{B41BDE02-C5F9-40BD-B5E4-6EA889C0925C}" type="slidenum">
              <a:rPr lang="en-ZA" smtClean="0"/>
              <a:t>‹#›</a:t>
            </a:fld>
            <a:endParaRPr lang="en-ZA"/>
          </a:p>
        </p:txBody>
      </p:sp>
      <p:pic>
        <p:nvPicPr>
          <p:cNvPr id="7" name="Picture 6" descr="A close-up of a logo&#10;&#10;Description automatically generated">
            <a:extLst>
              <a:ext uri="{FF2B5EF4-FFF2-40B4-BE49-F238E27FC236}">
                <a16:creationId xmlns:a16="http://schemas.microsoft.com/office/drawing/2014/main" id="{2E21BBA2-D9D7-9C31-04BB-0786210EE7B5}"/>
              </a:ext>
            </a:extLst>
          </p:cNvPr>
          <p:cNvPicPr>
            <a:picLocks noChangeAspect="1"/>
          </p:cNvPicPr>
          <p:nvPr userDrawn="1"/>
        </p:nvPicPr>
        <p:blipFill>
          <a:blip r:embed="rId2"/>
          <a:stretch>
            <a:fillRect/>
          </a:stretch>
        </p:blipFill>
        <p:spPr>
          <a:xfrm>
            <a:off x="0" y="6061046"/>
            <a:ext cx="2743200" cy="673553"/>
          </a:xfrm>
          <a:prstGeom prst="rect">
            <a:avLst/>
          </a:prstGeom>
        </p:spPr>
      </p:pic>
    </p:spTree>
    <p:extLst>
      <p:ext uri="{BB962C8B-B14F-4D97-AF65-F5344CB8AC3E}">
        <p14:creationId xmlns:p14="http://schemas.microsoft.com/office/powerpoint/2010/main" val="10423783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0E8B43-75E0-A343-BB8B-649EF1E6501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6877AFB-AA38-B046-8471-6E806AC6F1F8}"/>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9FD5C6-C86F-5B45-BD4B-9A81BDA4B362}"/>
              </a:ext>
            </a:extLst>
          </p:cNvPr>
          <p:cNvSpPr>
            <a:spLocks noGrp="1"/>
          </p:cNvSpPr>
          <p:nvPr>
            <p:ph type="dt" sz="half" idx="10"/>
          </p:nvPr>
        </p:nvSpPr>
        <p:spPr/>
        <p:txBody>
          <a:bodyPr/>
          <a:lstStyle/>
          <a:p>
            <a:fld id="{85B7C4DD-4132-4FF1-987F-3E4504E41F30}" type="datetimeFigureOut">
              <a:rPr lang="en-ZA" smtClean="0"/>
              <a:t>2024/09/16</a:t>
            </a:fld>
            <a:endParaRPr lang="en-ZA"/>
          </a:p>
        </p:txBody>
      </p:sp>
      <p:sp>
        <p:nvSpPr>
          <p:cNvPr id="5" name="Footer Placeholder 4">
            <a:extLst>
              <a:ext uri="{FF2B5EF4-FFF2-40B4-BE49-F238E27FC236}">
                <a16:creationId xmlns:a16="http://schemas.microsoft.com/office/drawing/2014/main" id="{108745E8-B183-F947-BFCE-1DACC9CA3B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4BE14B7-C4B6-514B-AD7D-2C840C721423}"/>
              </a:ext>
            </a:extLst>
          </p:cNvPr>
          <p:cNvSpPr>
            <a:spLocks noGrp="1"/>
          </p:cNvSpPr>
          <p:nvPr>
            <p:ph type="sldNum" sz="quarter" idx="12"/>
          </p:nvPr>
        </p:nvSpPr>
        <p:spPr/>
        <p:txBody>
          <a:bodyPr/>
          <a:lstStyle/>
          <a:p>
            <a:fld id="{B41BDE02-C5F9-40BD-B5E4-6EA889C0925C}" type="slidenum">
              <a:rPr lang="en-ZA" smtClean="0"/>
              <a:t>‹#›</a:t>
            </a:fld>
            <a:endParaRPr lang="en-ZA"/>
          </a:p>
        </p:txBody>
      </p:sp>
    </p:spTree>
    <p:extLst>
      <p:ext uri="{BB962C8B-B14F-4D97-AF65-F5344CB8AC3E}">
        <p14:creationId xmlns:p14="http://schemas.microsoft.com/office/powerpoint/2010/main" val="15379582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52CC49-C594-7C4D-A133-C5698D063E0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7A7D55B-040A-DB4E-B245-4765DC146F6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D18EAFFB-433F-984A-BF7D-E19CD84A3E68}"/>
              </a:ext>
            </a:extLst>
          </p:cNvPr>
          <p:cNvSpPr>
            <a:spLocks noGrp="1"/>
          </p:cNvSpPr>
          <p:nvPr>
            <p:ph type="dt" sz="half" idx="10"/>
          </p:nvPr>
        </p:nvSpPr>
        <p:spPr/>
        <p:txBody>
          <a:bodyPr/>
          <a:lstStyle/>
          <a:p>
            <a:fld id="{85B7C4DD-4132-4FF1-987F-3E4504E41F30}" type="datetimeFigureOut">
              <a:rPr lang="en-ZA" smtClean="0"/>
              <a:t>2024/09/16</a:t>
            </a:fld>
            <a:endParaRPr lang="en-ZA"/>
          </a:p>
        </p:txBody>
      </p:sp>
      <p:sp>
        <p:nvSpPr>
          <p:cNvPr id="5" name="Footer Placeholder 4">
            <a:extLst>
              <a:ext uri="{FF2B5EF4-FFF2-40B4-BE49-F238E27FC236}">
                <a16:creationId xmlns:a16="http://schemas.microsoft.com/office/drawing/2014/main" id="{0F849BE4-23E1-D345-AA1F-921ADFAC0CFE}"/>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5E38BC8-B253-4F45-97E9-8A05EEDD2417}"/>
              </a:ext>
            </a:extLst>
          </p:cNvPr>
          <p:cNvSpPr>
            <a:spLocks noGrp="1"/>
          </p:cNvSpPr>
          <p:nvPr>
            <p:ph type="sldNum" sz="quarter" idx="12"/>
          </p:nvPr>
        </p:nvSpPr>
        <p:spPr/>
        <p:txBody>
          <a:bodyPr/>
          <a:lstStyle/>
          <a:p>
            <a:fld id="{B41BDE02-C5F9-40BD-B5E4-6EA889C0925C}" type="slidenum">
              <a:rPr lang="en-ZA" smtClean="0"/>
              <a:t>‹#›</a:t>
            </a:fld>
            <a:endParaRPr lang="en-ZA"/>
          </a:p>
        </p:txBody>
      </p:sp>
    </p:spTree>
    <p:extLst>
      <p:ext uri="{BB962C8B-B14F-4D97-AF65-F5344CB8AC3E}">
        <p14:creationId xmlns:p14="http://schemas.microsoft.com/office/powerpoint/2010/main" val="18920721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71AF70-FFE3-664A-80BD-7E379EBBA63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B4B0349-82DC-ED47-A15B-4BBB34654520}"/>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7C14488-E254-2E4E-8AB6-B3E0ABBE03F9}"/>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1FD7B56-2E33-064E-9536-16746083916E}"/>
              </a:ext>
            </a:extLst>
          </p:cNvPr>
          <p:cNvSpPr>
            <a:spLocks noGrp="1"/>
          </p:cNvSpPr>
          <p:nvPr>
            <p:ph type="dt" sz="half" idx="10"/>
          </p:nvPr>
        </p:nvSpPr>
        <p:spPr/>
        <p:txBody>
          <a:bodyPr/>
          <a:lstStyle/>
          <a:p>
            <a:fld id="{85B7C4DD-4132-4FF1-987F-3E4504E41F30}" type="datetimeFigureOut">
              <a:rPr lang="en-ZA" smtClean="0"/>
              <a:t>2024/09/16</a:t>
            </a:fld>
            <a:endParaRPr lang="en-ZA"/>
          </a:p>
        </p:txBody>
      </p:sp>
      <p:sp>
        <p:nvSpPr>
          <p:cNvPr id="6" name="Footer Placeholder 5">
            <a:extLst>
              <a:ext uri="{FF2B5EF4-FFF2-40B4-BE49-F238E27FC236}">
                <a16:creationId xmlns:a16="http://schemas.microsoft.com/office/drawing/2014/main" id="{4BB48D28-3A1E-D54A-BBD1-EE8B73EA4B93}"/>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139CE4C-B026-8B48-9057-659A60FAE5B9}"/>
              </a:ext>
            </a:extLst>
          </p:cNvPr>
          <p:cNvSpPr>
            <a:spLocks noGrp="1"/>
          </p:cNvSpPr>
          <p:nvPr>
            <p:ph type="sldNum" sz="quarter" idx="12"/>
          </p:nvPr>
        </p:nvSpPr>
        <p:spPr/>
        <p:txBody>
          <a:bodyPr/>
          <a:lstStyle/>
          <a:p>
            <a:fld id="{B41BDE02-C5F9-40BD-B5E4-6EA889C0925C}" type="slidenum">
              <a:rPr lang="en-ZA" smtClean="0"/>
              <a:t>‹#›</a:t>
            </a:fld>
            <a:endParaRPr lang="en-ZA"/>
          </a:p>
        </p:txBody>
      </p:sp>
    </p:spTree>
    <p:extLst>
      <p:ext uri="{BB962C8B-B14F-4D97-AF65-F5344CB8AC3E}">
        <p14:creationId xmlns:p14="http://schemas.microsoft.com/office/powerpoint/2010/main" val="2749244815"/>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815614-0195-5A4D-97CF-7462A03A7E8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81CC02C-D684-624A-86E2-FD593C9F1B4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6C823DA-99C5-604F-BB07-B6C4092C0E9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81D032F-72E9-3944-909C-0D1204B83CD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0099FF1-F184-1F4E-9341-52152CCF58D8}"/>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6AFE962-0F44-7348-902D-D75E1C7A2A90}"/>
              </a:ext>
            </a:extLst>
          </p:cNvPr>
          <p:cNvSpPr>
            <a:spLocks noGrp="1"/>
          </p:cNvSpPr>
          <p:nvPr>
            <p:ph type="dt" sz="half" idx="10"/>
          </p:nvPr>
        </p:nvSpPr>
        <p:spPr/>
        <p:txBody>
          <a:bodyPr/>
          <a:lstStyle/>
          <a:p>
            <a:fld id="{85B7C4DD-4132-4FF1-987F-3E4504E41F30}" type="datetimeFigureOut">
              <a:rPr lang="en-ZA" smtClean="0"/>
              <a:t>2024/09/16</a:t>
            </a:fld>
            <a:endParaRPr lang="en-ZA"/>
          </a:p>
        </p:txBody>
      </p:sp>
      <p:sp>
        <p:nvSpPr>
          <p:cNvPr id="8" name="Footer Placeholder 7">
            <a:extLst>
              <a:ext uri="{FF2B5EF4-FFF2-40B4-BE49-F238E27FC236}">
                <a16:creationId xmlns:a16="http://schemas.microsoft.com/office/drawing/2014/main" id="{7B10ED8F-A429-8749-9A28-CF9BB8D6CA96}"/>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209BE73-F033-2744-A034-8E4BD13F5A86}"/>
              </a:ext>
            </a:extLst>
          </p:cNvPr>
          <p:cNvSpPr>
            <a:spLocks noGrp="1"/>
          </p:cNvSpPr>
          <p:nvPr>
            <p:ph type="sldNum" sz="quarter" idx="12"/>
          </p:nvPr>
        </p:nvSpPr>
        <p:spPr/>
        <p:txBody>
          <a:bodyPr/>
          <a:lstStyle/>
          <a:p>
            <a:fld id="{B41BDE02-C5F9-40BD-B5E4-6EA889C0925C}" type="slidenum">
              <a:rPr lang="en-ZA" smtClean="0"/>
              <a:t>‹#›</a:t>
            </a:fld>
            <a:endParaRPr lang="en-ZA"/>
          </a:p>
        </p:txBody>
      </p:sp>
    </p:spTree>
    <p:extLst>
      <p:ext uri="{BB962C8B-B14F-4D97-AF65-F5344CB8AC3E}">
        <p14:creationId xmlns:p14="http://schemas.microsoft.com/office/powerpoint/2010/main" val="2550644509"/>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57D32F-EDED-B143-AE35-9DA82953EA82}"/>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8768CF7D-F9EE-B441-A46E-5A514E83131B}"/>
              </a:ext>
            </a:extLst>
          </p:cNvPr>
          <p:cNvSpPr>
            <a:spLocks noGrp="1"/>
          </p:cNvSpPr>
          <p:nvPr>
            <p:ph type="dt" sz="half" idx="10"/>
          </p:nvPr>
        </p:nvSpPr>
        <p:spPr/>
        <p:txBody>
          <a:bodyPr/>
          <a:lstStyle/>
          <a:p>
            <a:fld id="{85B7C4DD-4132-4FF1-987F-3E4504E41F30}" type="datetimeFigureOut">
              <a:rPr lang="en-ZA" smtClean="0"/>
              <a:t>2024/09/16</a:t>
            </a:fld>
            <a:endParaRPr lang="en-ZA" dirty="0"/>
          </a:p>
        </p:txBody>
      </p:sp>
      <p:sp>
        <p:nvSpPr>
          <p:cNvPr id="4" name="Footer Placeholder 3">
            <a:extLst>
              <a:ext uri="{FF2B5EF4-FFF2-40B4-BE49-F238E27FC236}">
                <a16:creationId xmlns:a16="http://schemas.microsoft.com/office/drawing/2014/main" id="{4FE1BB68-FF32-594C-A616-7D5862C27ACA}"/>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9FDD5E50-27F1-6543-9467-1F476180CFB9}"/>
              </a:ext>
            </a:extLst>
          </p:cNvPr>
          <p:cNvSpPr>
            <a:spLocks noGrp="1"/>
          </p:cNvSpPr>
          <p:nvPr>
            <p:ph type="sldNum" sz="quarter" idx="12"/>
          </p:nvPr>
        </p:nvSpPr>
        <p:spPr/>
        <p:txBody>
          <a:bodyPr/>
          <a:lstStyle/>
          <a:p>
            <a:fld id="{B41BDE02-C5F9-40BD-B5E4-6EA889C0925C}" type="slidenum">
              <a:rPr lang="en-ZA" smtClean="0"/>
              <a:t>‹#›</a:t>
            </a:fld>
            <a:endParaRPr lang="en-ZA"/>
          </a:p>
        </p:txBody>
      </p:sp>
    </p:spTree>
    <p:extLst>
      <p:ext uri="{BB962C8B-B14F-4D97-AF65-F5344CB8AC3E}">
        <p14:creationId xmlns:p14="http://schemas.microsoft.com/office/powerpoint/2010/main" val="27685271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38A98F6-DDBB-524D-9394-C781065513D0}"/>
              </a:ext>
            </a:extLst>
          </p:cNvPr>
          <p:cNvSpPr>
            <a:spLocks noGrp="1"/>
          </p:cNvSpPr>
          <p:nvPr>
            <p:ph type="dt" sz="half" idx="10"/>
          </p:nvPr>
        </p:nvSpPr>
        <p:spPr/>
        <p:txBody>
          <a:bodyPr/>
          <a:lstStyle/>
          <a:p>
            <a:fld id="{85B7C4DD-4132-4FF1-987F-3E4504E41F30}" type="datetimeFigureOut">
              <a:rPr lang="en-ZA" smtClean="0"/>
              <a:t>2024/09/16</a:t>
            </a:fld>
            <a:endParaRPr lang="en-ZA"/>
          </a:p>
        </p:txBody>
      </p:sp>
      <p:sp>
        <p:nvSpPr>
          <p:cNvPr id="3" name="Footer Placeholder 2">
            <a:extLst>
              <a:ext uri="{FF2B5EF4-FFF2-40B4-BE49-F238E27FC236}">
                <a16:creationId xmlns:a16="http://schemas.microsoft.com/office/drawing/2014/main" id="{670A94E2-5728-6A43-B21B-BD9642469FC8}"/>
              </a:ext>
            </a:extLst>
          </p:cNvPr>
          <p:cNvSpPr>
            <a:spLocks noGrp="1"/>
          </p:cNvSpPr>
          <p:nvPr>
            <p:ph type="ftr" sz="quarter" idx="11"/>
          </p:nvPr>
        </p:nvSpPr>
        <p:spPr/>
        <p:txBody>
          <a:bodyPr/>
          <a:lstStyle/>
          <a:p>
            <a:endParaRPr lang="en-ZA" dirty="0"/>
          </a:p>
        </p:txBody>
      </p:sp>
      <p:sp>
        <p:nvSpPr>
          <p:cNvPr id="4" name="Slide Number Placeholder 3">
            <a:extLst>
              <a:ext uri="{FF2B5EF4-FFF2-40B4-BE49-F238E27FC236}">
                <a16:creationId xmlns:a16="http://schemas.microsoft.com/office/drawing/2014/main" id="{EBB828DD-7C1B-CA4F-A603-355C5C3F016D}"/>
              </a:ext>
            </a:extLst>
          </p:cNvPr>
          <p:cNvSpPr>
            <a:spLocks noGrp="1"/>
          </p:cNvSpPr>
          <p:nvPr>
            <p:ph type="sldNum" sz="quarter" idx="12"/>
          </p:nvPr>
        </p:nvSpPr>
        <p:spPr/>
        <p:txBody>
          <a:bodyPr/>
          <a:lstStyle/>
          <a:p>
            <a:fld id="{B41BDE02-C5F9-40BD-B5E4-6EA889C0925C}" type="slidenum">
              <a:rPr lang="en-ZA" smtClean="0"/>
              <a:t>‹#›</a:t>
            </a:fld>
            <a:endParaRPr lang="en-ZA"/>
          </a:p>
        </p:txBody>
      </p:sp>
    </p:spTree>
    <p:extLst>
      <p:ext uri="{BB962C8B-B14F-4D97-AF65-F5344CB8AC3E}">
        <p14:creationId xmlns:p14="http://schemas.microsoft.com/office/powerpoint/2010/main" val="28897740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38A98F6-DDBB-524D-9394-C781065513D0}"/>
              </a:ext>
            </a:extLst>
          </p:cNvPr>
          <p:cNvSpPr>
            <a:spLocks noGrp="1"/>
          </p:cNvSpPr>
          <p:nvPr>
            <p:ph type="dt" sz="half" idx="10"/>
          </p:nvPr>
        </p:nvSpPr>
        <p:spPr/>
        <p:txBody>
          <a:bodyPr/>
          <a:lstStyle/>
          <a:p>
            <a:fld id="{85B7C4DD-4132-4FF1-987F-3E4504E41F30}" type="datetimeFigureOut">
              <a:rPr lang="en-ZA" smtClean="0"/>
              <a:t>2024/09/16</a:t>
            </a:fld>
            <a:endParaRPr lang="en-ZA"/>
          </a:p>
        </p:txBody>
      </p:sp>
      <p:sp>
        <p:nvSpPr>
          <p:cNvPr id="3" name="Footer Placeholder 2">
            <a:extLst>
              <a:ext uri="{FF2B5EF4-FFF2-40B4-BE49-F238E27FC236}">
                <a16:creationId xmlns:a16="http://schemas.microsoft.com/office/drawing/2014/main" id="{670A94E2-5728-6A43-B21B-BD9642469FC8}"/>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BB828DD-7C1B-CA4F-A603-355C5C3F016D}"/>
              </a:ext>
            </a:extLst>
          </p:cNvPr>
          <p:cNvSpPr>
            <a:spLocks noGrp="1"/>
          </p:cNvSpPr>
          <p:nvPr>
            <p:ph type="sldNum" sz="quarter" idx="12"/>
          </p:nvPr>
        </p:nvSpPr>
        <p:spPr/>
        <p:txBody>
          <a:bodyPr/>
          <a:lstStyle/>
          <a:p>
            <a:fld id="{B41BDE02-C5F9-40BD-B5E4-6EA889C0925C}" type="slidenum">
              <a:rPr lang="en-ZA" smtClean="0"/>
              <a:t>‹#›</a:t>
            </a:fld>
            <a:endParaRPr lang="en-ZA"/>
          </a:p>
        </p:txBody>
      </p:sp>
      <p:sp>
        <p:nvSpPr>
          <p:cNvPr id="5" name="Rectangle 4">
            <a:extLst>
              <a:ext uri="{FF2B5EF4-FFF2-40B4-BE49-F238E27FC236}">
                <a16:creationId xmlns:a16="http://schemas.microsoft.com/office/drawing/2014/main" id="{7024593C-08B4-624F-A3E7-B481F9ABCB3A}"/>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KE"/>
          </a:p>
        </p:txBody>
      </p:sp>
    </p:spTree>
    <p:extLst>
      <p:ext uri="{BB962C8B-B14F-4D97-AF65-F5344CB8AC3E}">
        <p14:creationId xmlns:p14="http://schemas.microsoft.com/office/powerpoint/2010/main" val="21235020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F863EF-69E7-CB4E-A1E5-B7EC2E842D1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B86F1BD-4BB5-604D-A262-C4E01C4109A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1F48C55F-F1D2-E04A-85A5-EDF76DC8407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5FA6F00-0592-9B45-BE57-4E163BEFF738}"/>
              </a:ext>
            </a:extLst>
          </p:cNvPr>
          <p:cNvSpPr>
            <a:spLocks noGrp="1"/>
          </p:cNvSpPr>
          <p:nvPr>
            <p:ph type="dt" sz="half" idx="10"/>
          </p:nvPr>
        </p:nvSpPr>
        <p:spPr/>
        <p:txBody>
          <a:bodyPr/>
          <a:lstStyle/>
          <a:p>
            <a:endParaRPr lang="en-ZA" dirty="0"/>
          </a:p>
        </p:txBody>
      </p:sp>
      <p:sp>
        <p:nvSpPr>
          <p:cNvPr id="6" name="Footer Placeholder 5">
            <a:extLst>
              <a:ext uri="{FF2B5EF4-FFF2-40B4-BE49-F238E27FC236}">
                <a16:creationId xmlns:a16="http://schemas.microsoft.com/office/drawing/2014/main" id="{AF33D3E1-27B7-9E4C-B3E4-9781F828D34E}"/>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E009C5D5-6183-AD48-B850-B28DB6DA5C78}"/>
              </a:ext>
            </a:extLst>
          </p:cNvPr>
          <p:cNvSpPr>
            <a:spLocks noGrp="1"/>
          </p:cNvSpPr>
          <p:nvPr>
            <p:ph type="sldNum" sz="quarter" idx="12"/>
          </p:nvPr>
        </p:nvSpPr>
        <p:spPr/>
        <p:txBody>
          <a:bodyPr/>
          <a:lstStyle/>
          <a:p>
            <a:fld id="{B41BDE02-C5F9-40BD-B5E4-6EA889C0925C}" type="slidenum">
              <a:rPr lang="en-ZA" smtClean="0"/>
              <a:t>‹#›</a:t>
            </a:fld>
            <a:endParaRPr lang="en-ZA"/>
          </a:p>
        </p:txBody>
      </p:sp>
      <p:pic>
        <p:nvPicPr>
          <p:cNvPr id="8" name="Picture 7" descr="A close-up of a logo&#10;&#10;Description automatically generated">
            <a:extLst>
              <a:ext uri="{FF2B5EF4-FFF2-40B4-BE49-F238E27FC236}">
                <a16:creationId xmlns:a16="http://schemas.microsoft.com/office/drawing/2014/main" id="{C3FA2DD8-B9B5-17F7-A4EF-B77BF5B36567}"/>
              </a:ext>
            </a:extLst>
          </p:cNvPr>
          <p:cNvPicPr>
            <a:picLocks noChangeAspect="1"/>
          </p:cNvPicPr>
          <p:nvPr userDrawn="1"/>
        </p:nvPicPr>
        <p:blipFill>
          <a:blip r:embed="rId2"/>
          <a:stretch>
            <a:fillRect/>
          </a:stretch>
        </p:blipFill>
        <p:spPr>
          <a:xfrm>
            <a:off x="0" y="6061046"/>
            <a:ext cx="2743200" cy="673553"/>
          </a:xfrm>
          <a:prstGeom prst="rect">
            <a:avLst/>
          </a:prstGeom>
        </p:spPr>
      </p:pic>
    </p:spTree>
    <p:extLst>
      <p:ext uri="{BB962C8B-B14F-4D97-AF65-F5344CB8AC3E}">
        <p14:creationId xmlns:p14="http://schemas.microsoft.com/office/powerpoint/2010/main" val="614183043"/>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BC508E8-D70E-A54E-891E-032954D7238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FB9E351-BFBE-714C-B426-CB0535EB8AC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32EC90-E01D-5044-B42B-740CCD13518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B7C4DD-4132-4FF1-987F-3E4504E41F30}" type="datetimeFigureOut">
              <a:rPr lang="en-ZA" smtClean="0"/>
              <a:t>2024/09/16</a:t>
            </a:fld>
            <a:endParaRPr lang="en-ZA"/>
          </a:p>
        </p:txBody>
      </p:sp>
      <p:sp>
        <p:nvSpPr>
          <p:cNvPr id="5" name="Footer Placeholder 4">
            <a:extLst>
              <a:ext uri="{FF2B5EF4-FFF2-40B4-BE49-F238E27FC236}">
                <a16:creationId xmlns:a16="http://schemas.microsoft.com/office/drawing/2014/main" id="{71404E4E-346B-2D46-BE0A-CD921230F3F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C148DDCB-CD29-2540-98B6-26C7144743A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1BDE02-C5F9-40BD-B5E4-6EA889C0925C}" type="slidenum">
              <a:rPr lang="en-ZA" smtClean="0"/>
              <a:t>‹#›</a:t>
            </a:fld>
            <a:endParaRPr lang="en-ZA"/>
          </a:p>
        </p:txBody>
      </p:sp>
      <p:sp>
        <p:nvSpPr>
          <p:cNvPr id="8" name="Rectangle 7">
            <a:extLst>
              <a:ext uri="{FF2B5EF4-FFF2-40B4-BE49-F238E27FC236}">
                <a16:creationId xmlns:a16="http://schemas.microsoft.com/office/drawing/2014/main" id="{D2967025-BFF4-7749-8BD7-F89ADB1AB899}"/>
              </a:ext>
            </a:extLst>
          </p:cNvPr>
          <p:cNvSpPr/>
          <p:nvPr userDrawn="1"/>
        </p:nvSpPr>
        <p:spPr>
          <a:xfrm>
            <a:off x="3811836" y="6356349"/>
            <a:ext cx="8380163" cy="365125"/>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close-up of a logo&#10;&#10;Description automatically generated">
            <a:extLst>
              <a:ext uri="{FF2B5EF4-FFF2-40B4-BE49-F238E27FC236}">
                <a16:creationId xmlns:a16="http://schemas.microsoft.com/office/drawing/2014/main" id="{227BAF01-0D03-3581-8DBA-B04F050B5DEA}"/>
              </a:ext>
            </a:extLst>
          </p:cNvPr>
          <p:cNvPicPr>
            <a:picLocks noChangeAspect="1"/>
          </p:cNvPicPr>
          <p:nvPr userDrawn="1"/>
        </p:nvPicPr>
        <p:blipFill>
          <a:blip r:embed="rId14"/>
          <a:stretch>
            <a:fillRect/>
          </a:stretch>
        </p:blipFill>
        <p:spPr>
          <a:xfrm>
            <a:off x="838200" y="6045008"/>
            <a:ext cx="2844800" cy="698500"/>
          </a:xfrm>
          <a:prstGeom prst="rect">
            <a:avLst/>
          </a:prstGeom>
        </p:spPr>
      </p:pic>
      <p:sp>
        <p:nvSpPr>
          <p:cNvPr id="10" name="Rectangle 9">
            <a:extLst>
              <a:ext uri="{FF2B5EF4-FFF2-40B4-BE49-F238E27FC236}">
                <a16:creationId xmlns:a16="http://schemas.microsoft.com/office/drawing/2014/main" id="{53B5FEF8-38C8-11F1-A0A6-45D36B07CA1A}"/>
              </a:ext>
            </a:extLst>
          </p:cNvPr>
          <p:cNvSpPr/>
          <p:nvPr userDrawn="1"/>
        </p:nvSpPr>
        <p:spPr>
          <a:xfrm>
            <a:off x="-6427" y="6367366"/>
            <a:ext cx="743027" cy="365125"/>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86413933"/>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32" r:id="rId8"/>
    <p:sldLayoutId id="2147483728" r:id="rId9"/>
    <p:sldLayoutId id="2147483729" r:id="rId10"/>
    <p:sldLayoutId id="2147483730" r:id="rId11"/>
    <p:sldLayoutId id="214748373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8.xml"/><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hyperlink" Target="https://www.auhf.co.za/empowa/" TargetMode="External"/><Relationship Id="rId7" Type="http://schemas.openxmlformats.org/officeDocument/2006/relationships/hyperlink" Target="http://www.auhf.co.za/zambian-home-loans/" TargetMode="External"/><Relationship Id="rId2" Type="http://schemas.openxmlformats.org/officeDocument/2006/relationships/hyperlink" Target="https://www.auhf.co.za/kenya-mortgage-refinance-company/" TargetMode="External"/><Relationship Id="rId1" Type="http://schemas.openxmlformats.org/officeDocument/2006/relationships/slideLayout" Target="../slideLayouts/slideLayout4.xml"/><Relationship Id="rId6" Type="http://schemas.openxmlformats.org/officeDocument/2006/relationships/hyperlink" Target="http://www.auhf.co.za/zambia-national-building-society/" TargetMode="External"/><Relationship Id="rId5" Type="http://schemas.openxmlformats.org/officeDocument/2006/relationships/hyperlink" Target="https://www.auhf.co.za/wp-content/uploads/2023/11/Umkhaya_-Lending-without-title-by-Nkosingiphile-Mkhonta.pdf" TargetMode="External"/><Relationship Id="rId4" Type="http://schemas.openxmlformats.org/officeDocument/2006/relationships/hyperlink" Target="https://www.auhf.co.za/altair-international/"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www.tuhf.co.za/" TargetMode="External"/><Relationship Id="rId2" Type="http://schemas.openxmlformats.org/officeDocument/2006/relationships/hyperlink" Target="https://www.auhf.co.za/first-national-bank-home-finance/" TargetMode="Externa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hyperlink" Target="http://www.auhf.co.za/shelter-afrique/" TargetMode="External"/><Relationship Id="rId2" Type="http://schemas.openxmlformats.org/officeDocument/2006/relationships/hyperlink" Target="https://www.auhf.co.za/taf-africa-global-company-limited/" TargetMode="External"/><Relationship Id="rId1" Type="http://schemas.openxmlformats.org/officeDocument/2006/relationships/slideLayout" Target="../slideLayouts/slideLayout4.xml"/><Relationship Id="rId6" Type="http://schemas.openxmlformats.org/officeDocument/2006/relationships/hyperlink" Target="http://www.housingfinanceafrica.org/" TargetMode="External"/><Relationship Id="rId5" Type="http://schemas.openxmlformats.org/officeDocument/2006/relationships/hyperlink" Target="https://www.auhf.co.za/fsd-kenya/" TargetMode="External"/><Relationship Id="rId4" Type="http://schemas.openxmlformats.org/officeDocument/2006/relationships/hyperlink" Target="https://housingfinanceafrica.org/projects/open-access-initiative/"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hyperlink" Target="mailto:joltetia@kmrc.co.ke" TargetMode="External"/><Relationship Id="rId7" Type="http://schemas.openxmlformats.org/officeDocument/2006/relationships/image" Target="../media/image24.jp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hyperlink" Target="http://www.auhfconference.com/" TargetMode="External"/><Relationship Id="rId5" Type="http://schemas.openxmlformats.org/officeDocument/2006/relationships/hyperlink" Target="http://www.auhf.co.za/" TargetMode="External"/><Relationship Id="rId10" Type="http://schemas.openxmlformats.org/officeDocument/2006/relationships/image" Target="../media/image3.png"/><Relationship Id="rId4" Type="http://schemas.openxmlformats.org/officeDocument/2006/relationships/hyperlink" Target="http://www.kmrc.co.ke/" TargetMode="External"/><Relationship Id="rId9" Type="http://schemas.openxmlformats.org/officeDocument/2006/relationships/image" Target="../media/image2.jpe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jpeg"/></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0.emf"/></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hyperlink" Target="https://housingfinanceafrica.org/resources/yearbook/"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housingfinanceafrica.org/projects/scoping-rwandas-affordable-housing-sector-and-its-financing/" TargetMode="External"/><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image" Target="../media/image16.emf"/><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 Id="rId9" Type="http://schemas.openxmlformats.org/officeDocument/2006/relationships/hyperlink" Target="https://housingfinanceafrica.org/documents/positioning-affordable-and-backyard-rental-housing-as-a-key-target-in-kenyas-affordable-housing-programme-draft-findings/"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FA5881B-0114-DB47-82CD-6FDA7118FC64}"/>
              </a:ext>
            </a:extLst>
          </p:cNvPr>
          <p:cNvSpPr/>
          <p:nvPr/>
        </p:nvSpPr>
        <p:spPr>
          <a:xfrm>
            <a:off x="-1" y="5263978"/>
            <a:ext cx="12192000" cy="1556690"/>
          </a:xfrm>
          <a:prstGeom prst="rect">
            <a:avLst/>
          </a:prstGeom>
          <a:solidFill>
            <a:srgbClr val="1D34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Corbel" panose="020B0503020204020204" pitchFamily="34" charset="0"/>
              </a:rPr>
              <a:t>                                                                                                                                                                                                                                                               </a:t>
            </a:r>
            <a:endParaRPr lang="en-KE" sz="1200" dirty="0">
              <a:latin typeface="Corbel" panose="020B0503020204020204" pitchFamily="34" charset="0"/>
            </a:endParaRPr>
          </a:p>
        </p:txBody>
      </p:sp>
      <p:sp>
        <p:nvSpPr>
          <p:cNvPr id="7" name="Rectangle 6"/>
          <p:cNvSpPr/>
          <p:nvPr/>
        </p:nvSpPr>
        <p:spPr>
          <a:xfrm>
            <a:off x="3076832" y="5626868"/>
            <a:ext cx="8871081" cy="119380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t"/>
          <a:lstStyle/>
          <a:p>
            <a:pPr algn="r"/>
            <a:r>
              <a:rPr lang="en-US" sz="2000" b="1" cap="all" dirty="0">
                <a:effectLst>
                  <a:outerShdw blurRad="38100" dist="38100" dir="2700000" algn="tl">
                    <a:srgbClr val="000000">
                      <a:alpha val="43137"/>
                    </a:srgbClr>
                  </a:outerShdw>
                </a:effectLst>
                <a:latin typeface="Corbel" panose="020B0503020204020204" pitchFamily="34" charset="0"/>
              </a:rPr>
              <a:t>INTERNATIONAL UNION FOR HOUSING FINANCE WORLD CONGRESS</a:t>
            </a:r>
          </a:p>
          <a:p>
            <a:pPr algn="r"/>
            <a:r>
              <a:rPr lang="en-US" sz="2000" b="1" cap="all" dirty="0">
                <a:effectLst>
                  <a:outerShdw blurRad="38100" dist="38100" dir="2700000" algn="tl">
                    <a:srgbClr val="000000">
                      <a:alpha val="43137"/>
                    </a:srgbClr>
                  </a:outerShdw>
                </a:effectLst>
                <a:latin typeface="Corbel" panose="020B0503020204020204" pitchFamily="34" charset="0"/>
              </a:rPr>
              <a:t>BERLIN, GERMANY</a:t>
            </a:r>
          </a:p>
          <a:p>
            <a:pPr algn="r"/>
            <a:r>
              <a:rPr lang="en-US" sz="2000" b="1" cap="all" dirty="0">
                <a:effectLst>
                  <a:outerShdw blurRad="38100" dist="38100" dir="2700000" algn="tl">
                    <a:srgbClr val="000000">
                      <a:alpha val="43137"/>
                    </a:srgbClr>
                  </a:outerShdw>
                </a:effectLst>
                <a:latin typeface="Corbel" panose="020B0503020204020204" pitchFamily="34" charset="0"/>
              </a:rPr>
              <a:t>18-19 SEPTEMBER 2024</a:t>
            </a:r>
            <a:endParaRPr lang="en-US" sz="2000" cap="all" dirty="0">
              <a:effectLst>
                <a:outerShdw blurRad="38100" dist="38100" dir="2700000" algn="tl">
                  <a:srgbClr val="000000">
                    <a:alpha val="43137"/>
                  </a:srgbClr>
                </a:outerShdw>
              </a:effectLst>
              <a:latin typeface="Corbel" panose="020B0503020204020204" pitchFamily="34" charset="0"/>
            </a:endParaRPr>
          </a:p>
        </p:txBody>
      </p:sp>
      <p:sp>
        <p:nvSpPr>
          <p:cNvPr id="6" name="Rectangle 5">
            <a:extLst>
              <a:ext uri="{FF2B5EF4-FFF2-40B4-BE49-F238E27FC236}">
                <a16:creationId xmlns:a16="http://schemas.microsoft.com/office/drawing/2014/main" id="{5D86F56B-3F5A-F544-AD29-80F5FEC77B54}"/>
              </a:ext>
            </a:extLst>
          </p:cNvPr>
          <p:cNvSpPr/>
          <p:nvPr/>
        </p:nvSpPr>
        <p:spPr>
          <a:xfrm>
            <a:off x="170951" y="2997356"/>
            <a:ext cx="11627675" cy="1682578"/>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en-ZA" sz="4000" b="1" i="0" u="none" strike="noStrike" cap="all" dirty="0">
                <a:solidFill>
                  <a:srgbClr val="81142E"/>
                </a:solidFill>
                <a:effectLst/>
                <a:latin typeface="Corbel" panose="020B0503020204020204" pitchFamily="34" charset="0"/>
              </a:rPr>
              <a:t>Regional developments in housing finance in Africa</a:t>
            </a:r>
          </a:p>
          <a:p>
            <a:pPr algn="just"/>
            <a:endParaRPr lang="en-ZA" sz="3200" b="1" i="0" u="none" strike="noStrike" dirty="0">
              <a:solidFill>
                <a:srgbClr val="81142E"/>
              </a:solidFill>
              <a:effectLst/>
              <a:latin typeface="Corbel" panose="020B0503020204020204" pitchFamily="34" charset="0"/>
            </a:endParaRPr>
          </a:p>
          <a:p>
            <a:pPr algn="just"/>
            <a:r>
              <a:rPr lang="en-US" sz="3200" b="1" dirty="0">
                <a:solidFill>
                  <a:schemeClr val="accent1">
                    <a:lumMod val="50000"/>
                  </a:schemeClr>
                </a:solidFill>
                <a:latin typeface="Corbel" panose="020B0503020204020204" pitchFamily="34" charset="0"/>
              </a:rPr>
              <a:t>Johnstone </a:t>
            </a:r>
            <a:r>
              <a:rPr lang="en-US" sz="3200" b="1" dirty="0" err="1">
                <a:solidFill>
                  <a:schemeClr val="accent1">
                    <a:lumMod val="50000"/>
                  </a:schemeClr>
                </a:solidFill>
                <a:latin typeface="Corbel" panose="020B0503020204020204" pitchFamily="34" charset="0"/>
              </a:rPr>
              <a:t>Oltetia</a:t>
            </a:r>
            <a:endParaRPr lang="en-US" sz="3200" b="1" dirty="0">
              <a:solidFill>
                <a:schemeClr val="accent1">
                  <a:lumMod val="50000"/>
                </a:schemeClr>
              </a:solidFill>
              <a:latin typeface="Corbel" panose="020B0503020204020204" pitchFamily="34" charset="0"/>
            </a:endParaRPr>
          </a:p>
          <a:p>
            <a:pPr algn="just"/>
            <a:r>
              <a:rPr lang="en-US" sz="3200" b="1" dirty="0">
                <a:solidFill>
                  <a:schemeClr val="accent1">
                    <a:lumMod val="50000"/>
                  </a:schemeClr>
                </a:solidFill>
                <a:latin typeface="Corbel" panose="020B0503020204020204" pitchFamily="34" charset="0"/>
              </a:rPr>
              <a:t>Director AUHF &amp; CEO KMRC</a:t>
            </a:r>
          </a:p>
          <a:p>
            <a:pPr algn="just"/>
            <a:endParaRPr lang="en-US" sz="1600" b="1" cap="all" dirty="0">
              <a:solidFill>
                <a:srgbClr val="81142E"/>
              </a:solidFill>
              <a:latin typeface="Corbel" panose="020B0503020204020204" pitchFamily="34" charset="0"/>
            </a:endParaRPr>
          </a:p>
        </p:txBody>
      </p:sp>
      <p:pic>
        <p:nvPicPr>
          <p:cNvPr id="4" name="Picture 3" descr="A close-up of a logo&#10;&#10;Description automatically generated">
            <a:extLst>
              <a:ext uri="{FF2B5EF4-FFF2-40B4-BE49-F238E27FC236}">
                <a16:creationId xmlns:a16="http://schemas.microsoft.com/office/drawing/2014/main" id="{8219D95F-53B5-9B5E-2830-FFFE1ADCF128}"/>
              </a:ext>
            </a:extLst>
          </p:cNvPr>
          <p:cNvPicPr>
            <a:picLocks noChangeAspect="1"/>
          </p:cNvPicPr>
          <p:nvPr/>
        </p:nvPicPr>
        <p:blipFill>
          <a:blip r:embed="rId3"/>
          <a:stretch>
            <a:fillRect/>
          </a:stretch>
        </p:blipFill>
        <p:spPr>
          <a:xfrm>
            <a:off x="428669" y="290678"/>
            <a:ext cx="5761093" cy="1414554"/>
          </a:xfrm>
          <a:prstGeom prst="rect">
            <a:avLst/>
          </a:prstGeom>
        </p:spPr>
      </p:pic>
      <p:pic>
        <p:nvPicPr>
          <p:cNvPr id="9" name="Picture 8">
            <a:extLst>
              <a:ext uri="{FF2B5EF4-FFF2-40B4-BE49-F238E27FC236}">
                <a16:creationId xmlns:a16="http://schemas.microsoft.com/office/drawing/2014/main" id="{6D16D5B0-6150-7EB3-4A3E-4304922342C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44057" y="3619556"/>
            <a:ext cx="2257426" cy="961734"/>
          </a:xfrm>
          <a:prstGeom prst="rect">
            <a:avLst/>
          </a:prstGeom>
        </p:spPr>
      </p:pic>
      <p:sp>
        <p:nvSpPr>
          <p:cNvPr id="10" name="TextBox 9">
            <a:extLst>
              <a:ext uri="{FF2B5EF4-FFF2-40B4-BE49-F238E27FC236}">
                <a16:creationId xmlns:a16="http://schemas.microsoft.com/office/drawing/2014/main" id="{C63F976A-0B40-DB2B-A717-8088D792A791}"/>
              </a:ext>
            </a:extLst>
          </p:cNvPr>
          <p:cNvSpPr txBox="1"/>
          <p:nvPr/>
        </p:nvSpPr>
        <p:spPr>
          <a:xfrm>
            <a:off x="9458328" y="4595224"/>
            <a:ext cx="2568901" cy="646331"/>
          </a:xfrm>
          <a:prstGeom prst="rect">
            <a:avLst/>
          </a:prstGeom>
          <a:noFill/>
        </p:spPr>
        <p:txBody>
          <a:bodyPr wrap="square" rtlCol="0">
            <a:spAutoFit/>
          </a:bodyPr>
          <a:lstStyle/>
          <a:p>
            <a:r>
              <a:rPr lang="en-US" b="1" dirty="0">
                <a:solidFill>
                  <a:schemeClr val="bg2">
                    <a:lumMod val="50000"/>
                  </a:schemeClr>
                </a:solidFill>
                <a:latin typeface="Corbel" panose="020B0503020204020204" pitchFamily="34" charset="0"/>
              </a:rPr>
              <a:t>CAHF is the Secretariat to the AUHF</a:t>
            </a:r>
          </a:p>
        </p:txBody>
      </p:sp>
      <p:pic>
        <p:nvPicPr>
          <p:cNvPr id="3" name="Picture 2">
            <a:extLst>
              <a:ext uri="{FF2B5EF4-FFF2-40B4-BE49-F238E27FC236}">
                <a16:creationId xmlns:a16="http://schemas.microsoft.com/office/drawing/2014/main" id="{91E52227-4B63-196B-405C-75F59A4B7AA1}"/>
              </a:ext>
            </a:extLst>
          </p:cNvPr>
          <p:cNvPicPr>
            <a:picLocks noChangeAspect="1"/>
          </p:cNvPicPr>
          <p:nvPr/>
        </p:nvPicPr>
        <p:blipFill>
          <a:blip r:embed="rId5"/>
          <a:srcRect l="34423" t="37884" r="52902" b="50335"/>
          <a:stretch/>
        </p:blipFill>
        <p:spPr>
          <a:xfrm>
            <a:off x="8617527" y="409157"/>
            <a:ext cx="2676616" cy="1414555"/>
          </a:xfrm>
          <a:prstGeom prst="rect">
            <a:avLst/>
          </a:prstGeom>
        </p:spPr>
      </p:pic>
    </p:spTree>
    <p:extLst>
      <p:ext uri="{BB962C8B-B14F-4D97-AF65-F5344CB8AC3E}">
        <p14:creationId xmlns:p14="http://schemas.microsoft.com/office/powerpoint/2010/main" val="3482012469"/>
      </p:ext>
    </p:extLst>
  </p:cSld>
  <p:clrMapOvr>
    <a:masterClrMapping/>
  </p:clrMapOvr>
  <mc:AlternateContent xmlns:mc="http://schemas.openxmlformats.org/markup-compatibility/2006" xmlns:p14="http://schemas.microsoft.com/office/powerpoint/2010/main">
    <mc:Choice Requires="p14">
      <p:transition p14:dur="0" advClick="0" advTm="20000"/>
    </mc:Choice>
    <mc:Fallback xmlns="">
      <p:transition advClick="0" advTm="2000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86EFD-43EA-6F98-062B-1EE5E1D13EB7}"/>
              </a:ext>
            </a:extLst>
          </p:cNvPr>
          <p:cNvSpPr>
            <a:spLocks noGrp="1"/>
          </p:cNvSpPr>
          <p:nvPr>
            <p:ph type="title"/>
          </p:nvPr>
        </p:nvSpPr>
        <p:spPr>
          <a:xfrm>
            <a:off x="0" y="0"/>
            <a:ext cx="12192000" cy="663575"/>
          </a:xfrm>
        </p:spPr>
        <p:txBody>
          <a:bodyPr>
            <a:noAutofit/>
          </a:bodyPr>
          <a:lstStyle/>
          <a:p>
            <a:r>
              <a:rPr lang="en-US" sz="3200" b="1" dirty="0">
                <a:solidFill>
                  <a:srgbClr val="1D345D"/>
                </a:solidFill>
                <a:latin typeface="Corbel" panose="020B0503020204020204" pitchFamily="34" charset="0"/>
              </a:rPr>
              <a:t>Some examples from AUHF members: </a:t>
            </a:r>
            <a:r>
              <a:rPr lang="en-US" sz="2800" b="1" dirty="0">
                <a:solidFill>
                  <a:srgbClr val="81142E"/>
                </a:solidFill>
                <a:latin typeface="Corbel" panose="020B0503020204020204" pitchFamily="34" charset="0"/>
              </a:rPr>
              <a:t>engaging with the demand side</a:t>
            </a:r>
            <a:endParaRPr lang="en-US" sz="3200" b="1" dirty="0">
              <a:solidFill>
                <a:srgbClr val="81142E"/>
              </a:solidFill>
              <a:latin typeface="Corbel" panose="020B0503020204020204" pitchFamily="34" charset="0"/>
            </a:endParaRPr>
          </a:p>
        </p:txBody>
      </p:sp>
      <p:sp>
        <p:nvSpPr>
          <p:cNvPr id="3" name="Content Placeholder 2">
            <a:extLst>
              <a:ext uri="{FF2B5EF4-FFF2-40B4-BE49-F238E27FC236}">
                <a16:creationId xmlns:a16="http://schemas.microsoft.com/office/drawing/2014/main" id="{5047258E-26C2-6B3C-AFDF-B7E69D2FA831}"/>
              </a:ext>
            </a:extLst>
          </p:cNvPr>
          <p:cNvSpPr>
            <a:spLocks noGrp="1"/>
          </p:cNvSpPr>
          <p:nvPr>
            <p:ph sz="half" idx="1"/>
          </p:nvPr>
        </p:nvSpPr>
        <p:spPr>
          <a:xfrm>
            <a:off x="138113" y="968375"/>
            <a:ext cx="5434012" cy="4351338"/>
          </a:xfrm>
        </p:spPr>
        <p:txBody>
          <a:bodyPr>
            <a:noAutofit/>
          </a:bodyPr>
          <a:lstStyle/>
          <a:p>
            <a:pPr marL="0" indent="0">
              <a:buNone/>
            </a:pPr>
            <a:r>
              <a:rPr lang="en-US" sz="2400" b="1" dirty="0">
                <a:solidFill>
                  <a:srgbClr val="81142E"/>
                </a:solidFill>
              </a:rPr>
              <a:t>Underwriting for informal incomes and alternative credit scoring</a:t>
            </a:r>
            <a:endParaRPr lang="en-US" sz="2400" dirty="0">
              <a:solidFill>
                <a:srgbClr val="1D345D"/>
              </a:solidFill>
            </a:endParaRPr>
          </a:p>
          <a:p>
            <a:r>
              <a:rPr lang="en-US" sz="2000" b="1" dirty="0">
                <a:solidFill>
                  <a:srgbClr val="1D345D"/>
                </a:solidFill>
              </a:rPr>
              <a:t>Kenya Mortgage Refinance Company </a:t>
            </a:r>
            <a:r>
              <a:rPr lang="en-US" sz="2000" dirty="0">
                <a:solidFill>
                  <a:srgbClr val="1D345D"/>
                </a:solidFill>
              </a:rPr>
              <a:t>is working with </a:t>
            </a:r>
            <a:r>
              <a:rPr lang="en-US" sz="2000" dirty="0" err="1">
                <a:solidFill>
                  <a:srgbClr val="1D345D"/>
                </a:solidFill>
              </a:rPr>
              <a:t>Syntellect</a:t>
            </a:r>
            <a:r>
              <a:rPr lang="en-US" sz="2000" dirty="0">
                <a:solidFill>
                  <a:srgbClr val="1D345D"/>
                </a:solidFill>
              </a:rPr>
              <a:t> in </a:t>
            </a:r>
            <a:r>
              <a:rPr lang="en-US" sz="2000" b="1" dirty="0">
                <a:solidFill>
                  <a:srgbClr val="81142E"/>
                </a:solidFill>
              </a:rPr>
              <a:t>Kenya</a:t>
            </a:r>
            <a:r>
              <a:rPr lang="en-US" sz="2000" dirty="0">
                <a:solidFill>
                  <a:srgbClr val="1D345D"/>
                </a:solidFill>
              </a:rPr>
              <a:t> to leverage technology in building predictive models for borrower risk </a:t>
            </a:r>
            <a:r>
              <a:rPr lang="en-US" sz="1000" dirty="0">
                <a:solidFill>
                  <a:srgbClr val="1D345D"/>
                </a:solidFill>
                <a:hlinkClick r:id="rId2"/>
              </a:rPr>
              <a:t>https://www.auhf.co.za/kenya-mortgage-refinance-company/</a:t>
            </a:r>
            <a:r>
              <a:rPr lang="en-US" sz="1000" dirty="0">
                <a:solidFill>
                  <a:srgbClr val="1D345D"/>
                </a:solidFill>
              </a:rPr>
              <a:t> </a:t>
            </a:r>
          </a:p>
          <a:p>
            <a:pPr marL="0" indent="0">
              <a:buNone/>
            </a:pPr>
            <a:endParaRPr lang="en-US" sz="2000" dirty="0">
              <a:solidFill>
                <a:srgbClr val="1D345D"/>
              </a:solidFill>
            </a:endParaRPr>
          </a:p>
          <a:p>
            <a:pPr marL="0" indent="0">
              <a:buNone/>
            </a:pPr>
            <a:r>
              <a:rPr lang="en-US" sz="2400" b="1" dirty="0">
                <a:solidFill>
                  <a:srgbClr val="81142E"/>
                </a:solidFill>
              </a:rPr>
              <a:t>Installment sale as a risk management mechanism</a:t>
            </a:r>
          </a:p>
          <a:p>
            <a:r>
              <a:rPr lang="en-US" sz="2000" b="1" dirty="0" err="1">
                <a:solidFill>
                  <a:srgbClr val="1D345D"/>
                </a:solidFill>
              </a:rPr>
              <a:t>Empowa</a:t>
            </a:r>
            <a:r>
              <a:rPr lang="en-US" sz="2000" dirty="0">
                <a:solidFill>
                  <a:srgbClr val="1D345D"/>
                </a:solidFill>
              </a:rPr>
              <a:t> is promoting installment sale in </a:t>
            </a:r>
            <a:r>
              <a:rPr lang="en-US" sz="2000" b="1" dirty="0">
                <a:solidFill>
                  <a:srgbClr val="81142E"/>
                </a:solidFill>
              </a:rPr>
              <a:t>Mozambique</a:t>
            </a:r>
            <a:r>
              <a:rPr lang="en-US" sz="2000" dirty="0">
                <a:solidFill>
                  <a:srgbClr val="1D345D"/>
                </a:solidFill>
              </a:rPr>
              <a:t> by offering informal borrowers a technology-enabled payment solution </a:t>
            </a:r>
            <a:r>
              <a:rPr lang="en-US" sz="1000" dirty="0">
                <a:solidFill>
                  <a:srgbClr val="1D345D"/>
                </a:solidFill>
                <a:hlinkClick r:id="rId3"/>
              </a:rPr>
              <a:t>https://www.auhf.co.za/empowa/</a:t>
            </a:r>
            <a:r>
              <a:rPr lang="en-US" sz="1000" b="1" dirty="0">
                <a:solidFill>
                  <a:srgbClr val="1D345D"/>
                </a:solidFill>
              </a:rPr>
              <a:t> </a:t>
            </a:r>
            <a:endParaRPr lang="en-US" sz="1000" dirty="0">
              <a:solidFill>
                <a:srgbClr val="1D345D"/>
              </a:solidFill>
            </a:endParaRPr>
          </a:p>
          <a:p>
            <a:r>
              <a:rPr lang="en-US" sz="2000" b="1" dirty="0">
                <a:solidFill>
                  <a:srgbClr val="1D345D"/>
                </a:solidFill>
              </a:rPr>
              <a:t>Altair</a:t>
            </a:r>
            <a:r>
              <a:rPr lang="en-US" sz="2000" dirty="0">
                <a:solidFill>
                  <a:srgbClr val="1D345D"/>
                </a:solidFill>
              </a:rPr>
              <a:t> has been promoting installment sale for years across the continent, most recently in </a:t>
            </a:r>
            <a:r>
              <a:rPr lang="en-US" sz="2000" b="1" dirty="0">
                <a:solidFill>
                  <a:srgbClr val="81142E"/>
                </a:solidFill>
              </a:rPr>
              <a:t>Nigeria</a:t>
            </a:r>
            <a:r>
              <a:rPr lang="en-US" sz="2000" dirty="0">
                <a:solidFill>
                  <a:srgbClr val="1D345D"/>
                </a:solidFill>
              </a:rPr>
              <a:t> and </a:t>
            </a:r>
            <a:r>
              <a:rPr lang="en-US" sz="2000" b="1" dirty="0">
                <a:solidFill>
                  <a:srgbClr val="81142E"/>
                </a:solidFill>
              </a:rPr>
              <a:t>Tanzania </a:t>
            </a:r>
            <a:r>
              <a:rPr lang="en-US" sz="1000" dirty="0">
                <a:solidFill>
                  <a:srgbClr val="81142E"/>
                </a:solidFill>
                <a:hlinkClick r:id="rId4"/>
              </a:rPr>
              <a:t>https://www.auhf.co.za/altair-international/</a:t>
            </a:r>
            <a:r>
              <a:rPr lang="en-US" sz="1000" dirty="0">
                <a:solidFill>
                  <a:srgbClr val="81142E"/>
                </a:solidFill>
              </a:rPr>
              <a:t> </a:t>
            </a:r>
          </a:p>
          <a:p>
            <a:pPr marL="0" indent="0">
              <a:buNone/>
            </a:pPr>
            <a:endParaRPr lang="en-US" sz="2400" dirty="0">
              <a:solidFill>
                <a:srgbClr val="1D345D"/>
              </a:solidFill>
            </a:endParaRPr>
          </a:p>
        </p:txBody>
      </p:sp>
      <p:sp>
        <p:nvSpPr>
          <p:cNvPr id="4" name="Content Placeholder 3">
            <a:extLst>
              <a:ext uri="{FF2B5EF4-FFF2-40B4-BE49-F238E27FC236}">
                <a16:creationId xmlns:a16="http://schemas.microsoft.com/office/drawing/2014/main" id="{A0447CBB-1BA0-666B-2269-07BCD4635C1B}"/>
              </a:ext>
            </a:extLst>
          </p:cNvPr>
          <p:cNvSpPr>
            <a:spLocks noGrp="1"/>
          </p:cNvSpPr>
          <p:nvPr>
            <p:ph sz="half" idx="2"/>
          </p:nvPr>
        </p:nvSpPr>
        <p:spPr>
          <a:xfrm>
            <a:off x="5900739" y="968375"/>
            <a:ext cx="6153148" cy="5208588"/>
          </a:xfrm>
        </p:spPr>
        <p:txBody>
          <a:bodyPr>
            <a:noAutofit/>
          </a:bodyPr>
          <a:lstStyle/>
          <a:p>
            <a:pPr marL="0" indent="0">
              <a:buNone/>
            </a:pPr>
            <a:r>
              <a:rPr lang="en-US" sz="2400" b="1" dirty="0">
                <a:solidFill>
                  <a:srgbClr val="81142E"/>
                </a:solidFill>
              </a:rPr>
              <a:t>Special housing loan for rural borrowers without title</a:t>
            </a:r>
            <a:endParaRPr lang="en-US" sz="2400" dirty="0">
              <a:solidFill>
                <a:srgbClr val="1D345D"/>
              </a:solidFill>
            </a:endParaRPr>
          </a:p>
          <a:p>
            <a:r>
              <a:rPr lang="en-US" sz="2000" b="1" dirty="0">
                <a:solidFill>
                  <a:srgbClr val="1D345D"/>
                </a:solidFill>
              </a:rPr>
              <a:t>First National Bank </a:t>
            </a:r>
            <a:r>
              <a:rPr lang="en-US" sz="2000" b="1" dirty="0">
                <a:solidFill>
                  <a:srgbClr val="81142E"/>
                </a:solidFill>
              </a:rPr>
              <a:t>eSwatini</a:t>
            </a:r>
            <a:r>
              <a:rPr lang="en-US" sz="2000" dirty="0">
                <a:solidFill>
                  <a:srgbClr val="1D345D"/>
                </a:solidFill>
              </a:rPr>
              <a:t> has developed a product for borrowers with rural / tribal tenure.  It functions like a mortgage but applies in areas where there is no legal title. </a:t>
            </a:r>
            <a:r>
              <a:rPr lang="en-US" sz="1050" dirty="0">
                <a:solidFill>
                  <a:srgbClr val="1D345D"/>
                </a:solidFill>
                <a:hlinkClick r:id="rId5"/>
              </a:rPr>
              <a:t>https://www.auhf.co.za/wp-content/uploads/2023/11/Umkhaya_-Lending-without-title-by-Nkosingiphile-Mkhonta.pdf</a:t>
            </a:r>
            <a:r>
              <a:rPr lang="en-US" sz="1050" dirty="0">
                <a:solidFill>
                  <a:srgbClr val="1D345D"/>
                </a:solidFill>
              </a:rPr>
              <a:t> </a:t>
            </a:r>
          </a:p>
          <a:p>
            <a:pPr marL="0" indent="0">
              <a:buNone/>
            </a:pPr>
            <a:endParaRPr lang="en-US" sz="2400" dirty="0">
              <a:solidFill>
                <a:srgbClr val="1D345D"/>
              </a:solidFill>
            </a:endParaRPr>
          </a:p>
          <a:p>
            <a:pPr marL="0" indent="0">
              <a:buNone/>
            </a:pPr>
            <a:r>
              <a:rPr lang="en-US" sz="2400" b="1" dirty="0">
                <a:solidFill>
                  <a:srgbClr val="81142E"/>
                </a:solidFill>
              </a:rPr>
              <a:t>Loans for incremental housing purposes</a:t>
            </a:r>
            <a:endParaRPr lang="en-US" sz="2400" dirty="0">
              <a:solidFill>
                <a:srgbClr val="1D345D"/>
              </a:solidFill>
            </a:endParaRPr>
          </a:p>
          <a:p>
            <a:r>
              <a:rPr lang="en-US" sz="2000" b="1" dirty="0">
                <a:solidFill>
                  <a:srgbClr val="81142E"/>
                </a:solidFill>
              </a:rPr>
              <a:t>Zambia</a:t>
            </a:r>
            <a:r>
              <a:rPr lang="en-US" sz="2000" dirty="0">
                <a:solidFill>
                  <a:srgbClr val="1D345D"/>
                </a:solidFill>
              </a:rPr>
              <a:t> </a:t>
            </a:r>
            <a:r>
              <a:rPr lang="en-US" sz="2000" b="1" dirty="0">
                <a:solidFill>
                  <a:srgbClr val="1D345D"/>
                </a:solidFill>
              </a:rPr>
              <a:t>National Building Society </a:t>
            </a:r>
            <a:r>
              <a:rPr lang="en-US" sz="2000" dirty="0">
                <a:solidFill>
                  <a:srgbClr val="1D345D"/>
                </a:solidFill>
              </a:rPr>
              <a:t>is exploring opportunities with </a:t>
            </a:r>
            <a:r>
              <a:rPr lang="en-US" sz="2000" b="1" dirty="0">
                <a:solidFill>
                  <a:srgbClr val="1D345D"/>
                </a:solidFill>
              </a:rPr>
              <a:t>Development Workshop Zambia </a:t>
            </a:r>
            <a:r>
              <a:rPr lang="en-US" sz="2000" dirty="0">
                <a:solidFill>
                  <a:srgbClr val="1D345D"/>
                </a:solidFill>
              </a:rPr>
              <a:t>to offer loans to households in site &amp; service schemes </a:t>
            </a:r>
            <a:r>
              <a:rPr lang="en-US" sz="1000" dirty="0">
                <a:solidFill>
                  <a:srgbClr val="1D345D"/>
                </a:solidFill>
                <a:hlinkClick r:id="rId6"/>
              </a:rPr>
              <a:t>http://www.auhf.co.za/zambia-national-building-society/</a:t>
            </a:r>
            <a:r>
              <a:rPr lang="en-US" sz="1000" dirty="0">
                <a:solidFill>
                  <a:srgbClr val="1D345D"/>
                </a:solidFill>
              </a:rPr>
              <a:t> </a:t>
            </a:r>
          </a:p>
          <a:p>
            <a:r>
              <a:rPr lang="en-US" sz="2000" b="1" dirty="0">
                <a:solidFill>
                  <a:srgbClr val="81142E"/>
                </a:solidFill>
              </a:rPr>
              <a:t>Zambian</a:t>
            </a:r>
            <a:r>
              <a:rPr lang="en-US" sz="2000" b="1" dirty="0">
                <a:solidFill>
                  <a:srgbClr val="1D345D"/>
                </a:solidFill>
              </a:rPr>
              <a:t> Home Loans </a:t>
            </a:r>
            <a:r>
              <a:rPr lang="en-US" sz="2000" dirty="0">
                <a:solidFill>
                  <a:srgbClr val="1D345D"/>
                </a:solidFill>
              </a:rPr>
              <a:t>has developed a cashflow disbursement methodology for its mortgages </a:t>
            </a:r>
            <a:r>
              <a:rPr lang="en-US" sz="1000" dirty="0">
                <a:solidFill>
                  <a:srgbClr val="1D345D"/>
                </a:solidFill>
                <a:hlinkClick r:id="rId7"/>
              </a:rPr>
              <a:t>http://www.auhf.co.za/zambian-home-loans/</a:t>
            </a:r>
            <a:r>
              <a:rPr lang="en-US" sz="1000" dirty="0">
                <a:solidFill>
                  <a:srgbClr val="1D345D"/>
                </a:solidFill>
              </a:rPr>
              <a:t> </a:t>
            </a:r>
          </a:p>
        </p:txBody>
      </p:sp>
    </p:spTree>
    <p:extLst>
      <p:ext uri="{BB962C8B-B14F-4D97-AF65-F5344CB8AC3E}">
        <p14:creationId xmlns:p14="http://schemas.microsoft.com/office/powerpoint/2010/main" val="16616690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86EFD-43EA-6F98-062B-1EE5E1D13EB7}"/>
              </a:ext>
            </a:extLst>
          </p:cNvPr>
          <p:cNvSpPr>
            <a:spLocks noGrp="1"/>
          </p:cNvSpPr>
          <p:nvPr>
            <p:ph type="title"/>
          </p:nvPr>
        </p:nvSpPr>
        <p:spPr>
          <a:xfrm>
            <a:off x="0" y="0"/>
            <a:ext cx="12192000" cy="663575"/>
          </a:xfrm>
        </p:spPr>
        <p:txBody>
          <a:bodyPr>
            <a:noAutofit/>
          </a:bodyPr>
          <a:lstStyle/>
          <a:p>
            <a:r>
              <a:rPr lang="en-US" sz="3200" b="1" dirty="0">
                <a:solidFill>
                  <a:srgbClr val="1D345D"/>
                </a:solidFill>
                <a:latin typeface="Corbel" panose="020B0503020204020204" pitchFamily="34" charset="0"/>
              </a:rPr>
              <a:t>Some examples from AUHF members: </a:t>
            </a:r>
            <a:r>
              <a:rPr lang="en-US" sz="2800" b="1" dirty="0">
                <a:solidFill>
                  <a:srgbClr val="81142E"/>
                </a:solidFill>
                <a:latin typeface="Corbel" panose="020B0503020204020204" pitchFamily="34" charset="0"/>
              </a:rPr>
              <a:t>supporting the supply side</a:t>
            </a:r>
            <a:endParaRPr lang="en-US" sz="3200" b="1" dirty="0">
              <a:solidFill>
                <a:srgbClr val="81142E"/>
              </a:solidFill>
              <a:latin typeface="Corbel" panose="020B0503020204020204" pitchFamily="34" charset="0"/>
            </a:endParaRPr>
          </a:p>
        </p:txBody>
      </p:sp>
      <p:sp>
        <p:nvSpPr>
          <p:cNvPr id="3" name="Content Placeholder 2">
            <a:extLst>
              <a:ext uri="{FF2B5EF4-FFF2-40B4-BE49-F238E27FC236}">
                <a16:creationId xmlns:a16="http://schemas.microsoft.com/office/drawing/2014/main" id="{5047258E-26C2-6B3C-AFDF-B7E69D2FA831}"/>
              </a:ext>
            </a:extLst>
          </p:cNvPr>
          <p:cNvSpPr>
            <a:spLocks noGrp="1"/>
          </p:cNvSpPr>
          <p:nvPr>
            <p:ph sz="half" idx="1"/>
          </p:nvPr>
        </p:nvSpPr>
        <p:spPr>
          <a:xfrm>
            <a:off x="157163" y="942975"/>
            <a:ext cx="6143629" cy="5233988"/>
          </a:xfrm>
        </p:spPr>
        <p:txBody>
          <a:bodyPr>
            <a:noAutofit/>
          </a:bodyPr>
          <a:lstStyle/>
          <a:p>
            <a:pPr marL="0" indent="0">
              <a:buNone/>
            </a:pPr>
            <a:r>
              <a:rPr lang="en-US" sz="2400" b="1" dirty="0">
                <a:solidFill>
                  <a:srgbClr val="81142E"/>
                </a:solidFill>
              </a:rPr>
              <a:t>Micro mortgages for residential resale</a:t>
            </a:r>
            <a:endParaRPr lang="en-US" sz="2400" dirty="0">
              <a:solidFill>
                <a:srgbClr val="1D345D"/>
              </a:solidFill>
            </a:endParaRPr>
          </a:p>
          <a:p>
            <a:r>
              <a:rPr lang="en-US" sz="2000" b="1" dirty="0">
                <a:solidFill>
                  <a:srgbClr val="1D345D"/>
                </a:solidFill>
              </a:rPr>
              <a:t>First National Bank </a:t>
            </a:r>
            <a:r>
              <a:rPr lang="en-US" sz="2000" b="1" dirty="0">
                <a:solidFill>
                  <a:srgbClr val="81142E"/>
                </a:solidFill>
              </a:rPr>
              <a:t>South Africa </a:t>
            </a:r>
            <a:r>
              <a:rPr lang="en-US" sz="2000" dirty="0">
                <a:solidFill>
                  <a:srgbClr val="1D345D"/>
                </a:solidFill>
              </a:rPr>
              <a:t>is targeting government subsidized housing as entry level housing supply by offering micro-mortgages (generally between $10 000 - $25 000) to borrowers to buy housing on the resale market.  FNB has been supporting government in resolving South Africa’s title deeds backlog, so that these homes can be eligible for mortgage finance. </a:t>
            </a:r>
            <a:r>
              <a:rPr lang="en-US" sz="1000" dirty="0">
                <a:solidFill>
                  <a:srgbClr val="1D345D"/>
                </a:solidFill>
                <a:hlinkClick r:id="rId2"/>
              </a:rPr>
              <a:t>https://www.auhf.co.za/first-national-bank-home-finance/</a:t>
            </a:r>
            <a:r>
              <a:rPr lang="en-US" sz="1000" dirty="0">
                <a:solidFill>
                  <a:srgbClr val="1D345D"/>
                </a:solidFill>
              </a:rPr>
              <a:t> </a:t>
            </a:r>
          </a:p>
          <a:p>
            <a:pPr marL="0" indent="0">
              <a:buNone/>
            </a:pPr>
            <a:r>
              <a:rPr lang="en-US" sz="2400" b="1" dirty="0">
                <a:solidFill>
                  <a:srgbClr val="81142E"/>
                </a:solidFill>
              </a:rPr>
              <a:t>Investment in inner city rental conversions and new builds</a:t>
            </a:r>
          </a:p>
          <a:p>
            <a:r>
              <a:rPr lang="en-US" sz="2000" b="1" dirty="0">
                <a:solidFill>
                  <a:srgbClr val="1D345D"/>
                </a:solidFill>
              </a:rPr>
              <a:t>TUHF</a:t>
            </a:r>
            <a:r>
              <a:rPr lang="en-US" sz="2000" dirty="0">
                <a:solidFill>
                  <a:srgbClr val="1D345D"/>
                </a:solidFill>
              </a:rPr>
              <a:t> in </a:t>
            </a:r>
            <a:r>
              <a:rPr lang="en-US" sz="2000" b="1" dirty="0">
                <a:solidFill>
                  <a:srgbClr val="81142E"/>
                </a:solidFill>
              </a:rPr>
              <a:t>South Africa </a:t>
            </a:r>
            <a:r>
              <a:rPr lang="en-US" sz="2000" dirty="0">
                <a:solidFill>
                  <a:srgbClr val="1D345D"/>
                </a:solidFill>
              </a:rPr>
              <a:t>provides commercial mortgages to entrepreneurial, first-time and repeat landlords offering affordable housing by regenerating inner city areas, leveraging the value of existing infrastructure and location in support of affordable housing.  </a:t>
            </a:r>
            <a:r>
              <a:rPr lang="en-US" sz="1600" dirty="0">
                <a:solidFill>
                  <a:srgbClr val="1D345D"/>
                </a:solidFill>
              </a:rPr>
              <a:t>See </a:t>
            </a:r>
            <a:r>
              <a:rPr lang="en-US" sz="1600" dirty="0">
                <a:solidFill>
                  <a:srgbClr val="1D345D"/>
                </a:solidFill>
                <a:hlinkClick r:id="rId3"/>
              </a:rPr>
              <a:t>www.tuhf.co.za</a:t>
            </a:r>
            <a:r>
              <a:rPr lang="en-US" sz="1600" dirty="0">
                <a:solidFill>
                  <a:srgbClr val="1D345D"/>
                </a:solidFill>
              </a:rPr>
              <a:t> </a:t>
            </a:r>
            <a:endParaRPr lang="en-US" sz="2000" dirty="0">
              <a:solidFill>
                <a:srgbClr val="1D345D"/>
              </a:solidFill>
            </a:endParaRPr>
          </a:p>
          <a:p>
            <a:pPr marL="0" indent="0">
              <a:buNone/>
            </a:pPr>
            <a:endParaRPr lang="en-US" sz="2400" dirty="0">
              <a:solidFill>
                <a:srgbClr val="1D345D"/>
              </a:solidFill>
            </a:endParaRPr>
          </a:p>
        </p:txBody>
      </p:sp>
      <p:sp>
        <p:nvSpPr>
          <p:cNvPr id="4" name="Content Placeholder 3">
            <a:extLst>
              <a:ext uri="{FF2B5EF4-FFF2-40B4-BE49-F238E27FC236}">
                <a16:creationId xmlns:a16="http://schemas.microsoft.com/office/drawing/2014/main" id="{A0447CBB-1BA0-666B-2269-07BCD4635C1B}"/>
              </a:ext>
            </a:extLst>
          </p:cNvPr>
          <p:cNvSpPr>
            <a:spLocks noGrp="1"/>
          </p:cNvSpPr>
          <p:nvPr>
            <p:ph sz="half" idx="2"/>
          </p:nvPr>
        </p:nvSpPr>
        <p:spPr>
          <a:xfrm>
            <a:off x="6500812" y="942975"/>
            <a:ext cx="5429251" cy="5233988"/>
          </a:xfrm>
        </p:spPr>
        <p:txBody>
          <a:bodyPr>
            <a:noAutofit/>
          </a:bodyPr>
          <a:lstStyle/>
          <a:p>
            <a:pPr marL="0" indent="0">
              <a:buNone/>
            </a:pPr>
            <a:r>
              <a:rPr lang="en-US" sz="2400" b="1" dirty="0">
                <a:solidFill>
                  <a:srgbClr val="81142E"/>
                </a:solidFill>
              </a:rPr>
              <a:t>Off-plan mortgage lending</a:t>
            </a:r>
          </a:p>
          <a:p>
            <a:r>
              <a:rPr lang="en-US" sz="2000" dirty="0">
                <a:solidFill>
                  <a:srgbClr val="1D345D"/>
                </a:solidFill>
              </a:rPr>
              <a:t>Unity Homes in </a:t>
            </a:r>
            <a:r>
              <a:rPr lang="en-US" sz="2000" b="1" dirty="0">
                <a:solidFill>
                  <a:srgbClr val="81142E"/>
                </a:solidFill>
              </a:rPr>
              <a:t>Kenya</a:t>
            </a:r>
            <a:r>
              <a:rPr lang="en-US" sz="2000" dirty="0">
                <a:solidFill>
                  <a:srgbClr val="1D345D"/>
                </a:solidFill>
              </a:rPr>
              <a:t> has worked with ABSA and the </a:t>
            </a:r>
            <a:r>
              <a:rPr lang="en-US" sz="2000" b="1" dirty="0">
                <a:solidFill>
                  <a:srgbClr val="1D345D"/>
                </a:solidFill>
              </a:rPr>
              <a:t>KMRC</a:t>
            </a:r>
            <a:r>
              <a:rPr lang="en-US" sz="2000" dirty="0">
                <a:solidFill>
                  <a:srgbClr val="1D345D"/>
                </a:solidFill>
              </a:rPr>
              <a:t> to develop the first off-plan mortgage to borrowers, thereby expanding the eligible pool of home buyers.  The arrangement sees Unity offering its existing land equity to ABSA Bank as security against the entire development in which borrowers can then purchase property with ABSA mortgages.  These mortgages are supported by the KMRC, thus involve KMRC’s concessional interest rate.  By making mortgage finance available to buyers wishing to purchase off plan, ABSA Bank is widening the potential target market for Unity, while also widening the scope of households able to conceive of buying a Unity home.</a:t>
            </a:r>
          </a:p>
        </p:txBody>
      </p:sp>
    </p:spTree>
    <p:extLst>
      <p:ext uri="{BB962C8B-B14F-4D97-AF65-F5344CB8AC3E}">
        <p14:creationId xmlns:p14="http://schemas.microsoft.com/office/powerpoint/2010/main" val="30312216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86EFD-43EA-6F98-062B-1EE5E1D13EB7}"/>
              </a:ext>
            </a:extLst>
          </p:cNvPr>
          <p:cNvSpPr>
            <a:spLocks noGrp="1"/>
          </p:cNvSpPr>
          <p:nvPr>
            <p:ph type="title"/>
          </p:nvPr>
        </p:nvSpPr>
        <p:spPr>
          <a:xfrm>
            <a:off x="0" y="0"/>
            <a:ext cx="12192000" cy="663575"/>
          </a:xfrm>
        </p:spPr>
        <p:txBody>
          <a:bodyPr>
            <a:noAutofit/>
          </a:bodyPr>
          <a:lstStyle/>
          <a:p>
            <a:r>
              <a:rPr lang="en-US" sz="3200" b="1" dirty="0">
                <a:solidFill>
                  <a:srgbClr val="1D345D"/>
                </a:solidFill>
                <a:latin typeface="Corbel" panose="020B0503020204020204" pitchFamily="34" charset="0"/>
              </a:rPr>
              <a:t>Some examples from AUHF members: </a:t>
            </a:r>
            <a:r>
              <a:rPr lang="en-US" sz="2800" b="1" dirty="0">
                <a:solidFill>
                  <a:srgbClr val="81142E"/>
                </a:solidFill>
                <a:latin typeface="Corbel" panose="020B0503020204020204" pitchFamily="34" charset="0"/>
              </a:rPr>
              <a:t>enabling working markets</a:t>
            </a:r>
            <a:endParaRPr lang="en-US" sz="3200" b="1" dirty="0">
              <a:solidFill>
                <a:srgbClr val="81142E"/>
              </a:solidFill>
              <a:latin typeface="Corbel" panose="020B0503020204020204" pitchFamily="34" charset="0"/>
            </a:endParaRPr>
          </a:p>
        </p:txBody>
      </p:sp>
      <p:sp>
        <p:nvSpPr>
          <p:cNvPr id="3" name="Content Placeholder 2">
            <a:extLst>
              <a:ext uri="{FF2B5EF4-FFF2-40B4-BE49-F238E27FC236}">
                <a16:creationId xmlns:a16="http://schemas.microsoft.com/office/drawing/2014/main" id="{5047258E-26C2-6B3C-AFDF-B7E69D2FA831}"/>
              </a:ext>
            </a:extLst>
          </p:cNvPr>
          <p:cNvSpPr>
            <a:spLocks noGrp="1"/>
          </p:cNvSpPr>
          <p:nvPr>
            <p:ph sz="half" idx="1"/>
          </p:nvPr>
        </p:nvSpPr>
        <p:spPr>
          <a:xfrm>
            <a:off x="200025" y="942975"/>
            <a:ext cx="5819775" cy="5233988"/>
          </a:xfrm>
        </p:spPr>
        <p:txBody>
          <a:bodyPr>
            <a:noAutofit/>
          </a:bodyPr>
          <a:lstStyle/>
          <a:p>
            <a:pPr marL="0" indent="0">
              <a:buNone/>
            </a:pPr>
            <a:r>
              <a:rPr lang="en-US" sz="2400" b="1" dirty="0">
                <a:solidFill>
                  <a:srgbClr val="81142E"/>
                </a:solidFill>
              </a:rPr>
              <a:t>Innovative PPPs</a:t>
            </a:r>
          </a:p>
          <a:p>
            <a:r>
              <a:rPr lang="en-US" sz="2000" b="1" dirty="0">
                <a:solidFill>
                  <a:srgbClr val="1D345D"/>
                </a:solidFill>
              </a:rPr>
              <a:t>TAF Africa Global </a:t>
            </a:r>
            <a:r>
              <a:rPr lang="en-US" sz="2000" dirty="0">
                <a:solidFill>
                  <a:srgbClr val="1D345D"/>
                </a:solidFill>
              </a:rPr>
              <a:t>in </a:t>
            </a:r>
            <a:r>
              <a:rPr lang="en-US" sz="2000" b="1" dirty="0">
                <a:solidFill>
                  <a:srgbClr val="81142E"/>
                </a:solidFill>
              </a:rPr>
              <a:t>Sierra Leone </a:t>
            </a:r>
            <a:r>
              <a:rPr lang="en-US" sz="2000" dirty="0">
                <a:solidFill>
                  <a:srgbClr val="1D345D"/>
                </a:solidFill>
              </a:rPr>
              <a:t>has entered into a 80/20 partnership with the government.  TAF will provide 5000 affordable housing units over five years in exchange for land for the entire development. </a:t>
            </a:r>
            <a:r>
              <a:rPr lang="en-US" sz="1000" dirty="0">
                <a:solidFill>
                  <a:srgbClr val="1D345D"/>
                </a:solidFill>
                <a:hlinkClick r:id="rId2"/>
              </a:rPr>
              <a:t>https://www.auhf.co.za/taf-africa-global-company-limited/</a:t>
            </a:r>
            <a:r>
              <a:rPr lang="en-US" sz="1000" dirty="0">
                <a:solidFill>
                  <a:srgbClr val="1D345D"/>
                </a:solidFill>
              </a:rPr>
              <a:t> </a:t>
            </a:r>
          </a:p>
          <a:p>
            <a:r>
              <a:rPr lang="en-US" sz="2000" b="1" dirty="0">
                <a:solidFill>
                  <a:srgbClr val="1D345D"/>
                </a:solidFill>
              </a:rPr>
              <a:t>Shelter Afrique </a:t>
            </a:r>
            <a:r>
              <a:rPr lang="en-US" sz="2000" dirty="0">
                <a:solidFill>
                  <a:srgbClr val="1D345D"/>
                </a:solidFill>
              </a:rPr>
              <a:t>in </a:t>
            </a:r>
            <a:r>
              <a:rPr lang="en-US" sz="2000" b="1" dirty="0">
                <a:solidFill>
                  <a:srgbClr val="81142E"/>
                </a:solidFill>
              </a:rPr>
              <a:t>Kenya</a:t>
            </a:r>
            <a:r>
              <a:rPr lang="en-US" sz="2000" dirty="0">
                <a:solidFill>
                  <a:srgbClr val="1D345D"/>
                </a:solidFill>
              </a:rPr>
              <a:t> provided the initial capital to Acorn to support the development of a student housing model that is now attracting private sector investment. </a:t>
            </a:r>
            <a:r>
              <a:rPr lang="en-US" sz="1000" dirty="0">
                <a:solidFill>
                  <a:srgbClr val="1D345D"/>
                </a:solidFill>
                <a:hlinkClick r:id="rId3"/>
              </a:rPr>
              <a:t>http://www.auhf.co.za/shelter-afrique/</a:t>
            </a:r>
            <a:r>
              <a:rPr lang="en-US" sz="1000" dirty="0">
                <a:solidFill>
                  <a:srgbClr val="1D345D"/>
                </a:solidFill>
              </a:rPr>
              <a:t> </a:t>
            </a:r>
          </a:p>
          <a:p>
            <a:pPr marL="0" indent="0">
              <a:buNone/>
            </a:pPr>
            <a:endParaRPr lang="en-US" sz="2000" dirty="0">
              <a:solidFill>
                <a:srgbClr val="1D345D"/>
              </a:solidFill>
            </a:endParaRPr>
          </a:p>
        </p:txBody>
      </p:sp>
      <p:sp>
        <p:nvSpPr>
          <p:cNvPr id="4" name="Content Placeholder 3">
            <a:extLst>
              <a:ext uri="{FF2B5EF4-FFF2-40B4-BE49-F238E27FC236}">
                <a16:creationId xmlns:a16="http://schemas.microsoft.com/office/drawing/2014/main" id="{A0447CBB-1BA0-666B-2269-07BCD4635C1B}"/>
              </a:ext>
            </a:extLst>
          </p:cNvPr>
          <p:cNvSpPr>
            <a:spLocks noGrp="1"/>
          </p:cNvSpPr>
          <p:nvPr>
            <p:ph sz="half" idx="2"/>
          </p:nvPr>
        </p:nvSpPr>
        <p:spPr>
          <a:xfrm>
            <a:off x="6172200" y="942975"/>
            <a:ext cx="5181600" cy="5233988"/>
          </a:xfrm>
        </p:spPr>
        <p:txBody>
          <a:bodyPr>
            <a:noAutofit/>
          </a:bodyPr>
          <a:lstStyle/>
          <a:p>
            <a:pPr marL="0" indent="0">
              <a:buNone/>
            </a:pPr>
            <a:r>
              <a:rPr lang="en-US" sz="2400" b="1" dirty="0">
                <a:solidFill>
                  <a:srgbClr val="81142E"/>
                </a:solidFill>
              </a:rPr>
              <a:t>Data and analysis to support investment decision-making</a:t>
            </a:r>
          </a:p>
          <a:p>
            <a:r>
              <a:rPr lang="en-US" sz="2000" b="1" dirty="0">
                <a:solidFill>
                  <a:srgbClr val="1D345D"/>
                </a:solidFill>
              </a:rPr>
              <a:t>FSD Kenya </a:t>
            </a:r>
            <a:r>
              <a:rPr lang="en-US" sz="2000" dirty="0">
                <a:solidFill>
                  <a:srgbClr val="1D345D"/>
                </a:solidFill>
              </a:rPr>
              <a:t>has supported CAHF to drive the </a:t>
            </a:r>
            <a:r>
              <a:rPr lang="en-US" sz="2000" dirty="0">
                <a:solidFill>
                  <a:srgbClr val="1D345D"/>
                </a:solidFill>
                <a:hlinkClick r:id="rId4"/>
              </a:rPr>
              <a:t>Open Access Initiative</a:t>
            </a:r>
            <a:r>
              <a:rPr lang="en-US" sz="2000" dirty="0">
                <a:solidFill>
                  <a:srgbClr val="1D345D"/>
                </a:solidFill>
              </a:rPr>
              <a:t>, working with developers to document, analyse and share data on their experiences with affordable housing development.  This data is being used to support government in improving the enabling environment for affordable housing. </a:t>
            </a:r>
            <a:r>
              <a:rPr lang="en-US" sz="1000" dirty="0">
                <a:solidFill>
                  <a:srgbClr val="1D345D"/>
                </a:solidFill>
                <a:hlinkClick r:id="rId5"/>
              </a:rPr>
              <a:t>https://www.auhf.co.za/fsd-kenya/</a:t>
            </a:r>
            <a:r>
              <a:rPr lang="en-US" sz="1000" dirty="0">
                <a:solidFill>
                  <a:srgbClr val="1D345D"/>
                </a:solidFill>
              </a:rPr>
              <a:t> </a:t>
            </a:r>
          </a:p>
          <a:p>
            <a:r>
              <a:rPr lang="en-US" sz="2000" b="1" dirty="0">
                <a:solidFill>
                  <a:srgbClr val="1D345D"/>
                </a:solidFill>
              </a:rPr>
              <a:t>Center for Affordable Housing Finance in Africa </a:t>
            </a:r>
            <a:r>
              <a:rPr lang="en-US" sz="2000" dirty="0">
                <a:solidFill>
                  <a:srgbClr val="1D345D"/>
                </a:solidFill>
              </a:rPr>
              <a:t>is the Secretariat to the AUHF.  Supported primarily by the French Development Agency and other funders, CAHF builds the information infrastructure to enable investment in affordable housing. </a:t>
            </a:r>
            <a:r>
              <a:rPr lang="en-US" sz="1000" dirty="0">
                <a:solidFill>
                  <a:srgbClr val="1D345D"/>
                </a:solidFill>
                <a:hlinkClick r:id="rId6"/>
              </a:rPr>
              <a:t>www.housingfinanceafrica.org</a:t>
            </a:r>
            <a:r>
              <a:rPr lang="en-US" sz="1000" dirty="0">
                <a:solidFill>
                  <a:srgbClr val="1D345D"/>
                </a:solidFill>
              </a:rPr>
              <a:t> </a:t>
            </a:r>
          </a:p>
        </p:txBody>
      </p:sp>
    </p:spTree>
    <p:extLst>
      <p:ext uri="{BB962C8B-B14F-4D97-AF65-F5344CB8AC3E}">
        <p14:creationId xmlns:p14="http://schemas.microsoft.com/office/powerpoint/2010/main" val="39230592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2" name="AutoShape 8" descr="FNB Logo"/>
          <p:cNvSpPr>
            <a:spLocks noChangeAspect="1" noChangeArrowheads="1"/>
          </p:cNvSpPr>
          <p:nvPr/>
        </p:nvSpPr>
        <p:spPr bwMode="auto">
          <a:xfrm>
            <a:off x="1679575" y="-327025"/>
            <a:ext cx="1847851" cy="685800"/>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pic>
        <p:nvPicPr>
          <p:cNvPr id="1049" name="Picture 25" descr="http://www.snhb.co.sz/templates/rt_terrantribune_j15/images/blank.gif"/>
          <p:cNvPicPr>
            <a:picLocks noChangeAspect="1" noChangeArrowheads="1"/>
          </p:cNvPicPr>
          <p:nvPr/>
        </p:nvPicPr>
        <p:blipFill>
          <a:blip r:embed="rId3"/>
          <a:srcRect/>
          <a:stretch>
            <a:fillRect/>
          </a:stretch>
        </p:blipFill>
        <p:spPr bwMode="auto">
          <a:xfrm>
            <a:off x="1679576" y="-136525"/>
            <a:ext cx="9525" cy="9525"/>
          </a:xfrm>
          <a:prstGeom prst="rect">
            <a:avLst/>
          </a:prstGeom>
          <a:noFill/>
        </p:spPr>
      </p:pic>
      <p:pic>
        <p:nvPicPr>
          <p:cNvPr id="1051" name="Picture 27" descr="http://www.snhb.co.sz/templates/rt_terrantribune_j15/images/blank.gif"/>
          <p:cNvPicPr>
            <a:picLocks noChangeAspect="1" noChangeArrowheads="1"/>
          </p:cNvPicPr>
          <p:nvPr/>
        </p:nvPicPr>
        <p:blipFill>
          <a:blip r:embed="rId3"/>
          <a:srcRect/>
          <a:stretch>
            <a:fillRect/>
          </a:stretch>
        </p:blipFill>
        <p:spPr bwMode="auto">
          <a:xfrm>
            <a:off x="1679576" y="-136525"/>
            <a:ext cx="9525" cy="9525"/>
          </a:xfrm>
          <a:prstGeom prst="rect">
            <a:avLst/>
          </a:prstGeom>
          <a:noFill/>
        </p:spPr>
      </p:pic>
      <p:pic>
        <p:nvPicPr>
          <p:cNvPr id="1053" name="Picture 29" descr="http://www.snhb.co.sz/templates/rt_terrantribune_j15/images/blank.gif"/>
          <p:cNvPicPr>
            <a:picLocks noChangeAspect="1" noChangeArrowheads="1"/>
          </p:cNvPicPr>
          <p:nvPr/>
        </p:nvPicPr>
        <p:blipFill>
          <a:blip r:embed="rId3"/>
          <a:srcRect/>
          <a:stretch>
            <a:fillRect/>
          </a:stretch>
        </p:blipFill>
        <p:spPr bwMode="auto">
          <a:xfrm>
            <a:off x="1679576" y="-136525"/>
            <a:ext cx="9525" cy="9525"/>
          </a:xfrm>
          <a:prstGeom prst="rect">
            <a:avLst/>
          </a:prstGeom>
          <a:noFill/>
        </p:spPr>
      </p:pic>
      <p:pic>
        <p:nvPicPr>
          <p:cNvPr id="1057" name="Picture 33" descr="http://www.snhb.co.sz/templates/rt_terrantribune_j15/images/blank.gif"/>
          <p:cNvPicPr>
            <a:picLocks noChangeAspect="1" noChangeArrowheads="1"/>
          </p:cNvPicPr>
          <p:nvPr/>
        </p:nvPicPr>
        <p:blipFill>
          <a:blip r:embed="rId3"/>
          <a:srcRect/>
          <a:stretch>
            <a:fillRect/>
          </a:stretch>
        </p:blipFill>
        <p:spPr bwMode="auto">
          <a:xfrm>
            <a:off x="1679576" y="-136525"/>
            <a:ext cx="9525" cy="9525"/>
          </a:xfrm>
          <a:prstGeom prst="rect">
            <a:avLst/>
          </a:prstGeom>
          <a:noFill/>
        </p:spPr>
      </p:pic>
      <p:sp>
        <p:nvSpPr>
          <p:cNvPr id="1061" name="AutoShape 37" descr="cid:image003.jpg@01CA9F69.D3DFEA50"/>
          <p:cNvSpPr>
            <a:spLocks noChangeAspect="1" noChangeArrowheads="1"/>
          </p:cNvSpPr>
          <p:nvPr/>
        </p:nvSpPr>
        <p:spPr bwMode="auto">
          <a:xfrm>
            <a:off x="1679575" y="-266699"/>
            <a:ext cx="609600" cy="561975"/>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 name="TextBox 1">
            <a:extLst>
              <a:ext uri="{FF2B5EF4-FFF2-40B4-BE49-F238E27FC236}">
                <a16:creationId xmlns:a16="http://schemas.microsoft.com/office/drawing/2014/main" id="{BAF899E2-651A-7544-B8AA-FAB77A3259D6}"/>
              </a:ext>
            </a:extLst>
          </p:cNvPr>
          <p:cNvSpPr txBox="1"/>
          <p:nvPr/>
        </p:nvSpPr>
        <p:spPr>
          <a:xfrm>
            <a:off x="5519936" y="6432341"/>
            <a:ext cx="4704523" cy="379656"/>
          </a:xfrm>
          <a:prstGeom prst="rect">
            <a:avLst/>
          </a:prstGeom>
          <a:noFill/>
        </p:spPr>
        <p:txBody>
          <a:bodyPr wrap="square" rtlCol="0">
            <a:spAutoFit/>
          </a:bodyPr>
          <a:lstStyle/>
          <a:p>
            <a:r>
              <a:rPr lang="en-US" sz="1867" b="1" dirty="0">
                <a:solidFill>
                  <a:srgbClr val="7D1C37"/>
                </a:solidFill>
              </a:rPr>
              <a:t>is the Secretariat of the AUHF</a:t>
            </a:r>
          </a:p>
        </p:txBody>
      </p:sp>
      <p:pic>
        <p:nvPicPr>
          <p:cNvPr id="8" name="Picture 7">
            <a:extLst>
              <a:ext uri="{FF2B5EF4-FFF2-40B4-BE49-F238E27FC236}">
                <a16:creationId xmlns:a16="http://schemas.microsoft.com/office/drawing/2014/main" id="{65405594-2E6D-4B67-6263-D08DF52762CB}"/>
              </a:ext>
            </a:extLst>
          </p:cNvPr>
          <p:cNvPicPr>
            <a:picLocks noChangeAspect="1"/>
          </p:cNvPicPr>
          <p:nvPr/>
        </p:nvPicPr>
        <p:blipFill>
          <a:blip r:embed="rId4"/>
          <a:stretch>
            <a:fillRect/>
          </a:stretch>
        </p:blipFill>
        <p:spPr>
          <a:xfrm>
            <a:off x="38725" y="46004"/>
            <a:ext cx="10375584" cy="5937650"/>
          </a:xfrm>
          <a:prstGeom prst="rect">
            <a:avLst/>
          </a:prstGeom>
        </p:spPr>
      </p:pic>
      <p:sp>
        <p:nvSpPr>
          <p:cNvPr id="7" name="TextBox 6">
            <a:extLst>
              <a:ext uri="{FF2B5EF4-FFF2-40B4-BE49-F238E27FC236}">
                <a16:creationId xmlns:a16="http://schemas.microsoft.com/office/drawing/2014/main" id="{CE33BA4E-CF0B-E026-0EDD-C8FFB548C254}"/>
              </a:ext>
            </a:extLst>
          </p:cNvPr>
          <p:cNvSpPr txBox="1"/>
          <p:nvPr/>
        </p:nvSpPr>
        <p:spPr>
          <a:xfrm>
            <a:off x="10305424" y="206354"/>
            <a:ext cx="1847851" cy="5293757"/>
          </a:xfrm>
          <a:prstGeom prst="rect">
            <a:avLst/>
          </a:prstGeom>
          <a:noFill/>
        </p:spPr>
        <p:txBody>
          <a:bodyPr wrap="square" rtlCol="0">
            <a:spAutoFit/>
          </a:bodyPr>
          <a:lstStyle/>
          <a:p>
            <a:pPr algn="ctr"/>
            <a:r>
              <a:rPr lang="en-US" sz="2800" b="1" dirty="0">
                <a:solidFill>
                  <a:srgbClr val="81142E"/>
                </a:solidFill>
                <a:latin typeface="Corbel" panose="020B0503020204020204" pitchFamily="34" charset="0"/>
              </a:rPr>
              <a:t>In 2024, the AUHF has </a:t>
            </a:r>
          </a:p>
          <a:p>
            <a:pPr algn="ctr">
              <a:spcBef>
                <a:spcPts val="600"/>
              </a:spcBef>
            </a:pPr>
            <a:r>
              <a:rPr lang="en-US" sz="3200" b="1" dirty="0">
                <a:solidFill>
                  <a:srgbClr val="1D345D"/>
                </a:solidFill>
                <a:latin typeface="Corbel" panose="020B0503020204020204" pitchFamily="34" charset="0"/>
              </a:rPr>
              <a:t>73 members </a:t>
            </a:r>
            <a:r>
              <a:rPr lang="en-US" sz="3200" b="1" dirty="0">
                <a:solidFill>
                  <a:srgbClr val="81142E"/>
                </a:solidFill>
                <a:latin typeface="Corbel" panose="020B0503020204020204" pitchFamily="34" charset="0"/>
              </a:rPr>
              <a:t>across </a:t>
            </a:r>
          </a:p>
          <a:p>
            <a:pPr algn="ctr">
              <a:spcAft>
                <a:spcPts val="600"/>
              </a:spcAft>
            </a:pPr>
            <a:r>
              <a:rPr lang="en-US" sz="3200" b="1" dirty="0">
                <a:solidFill>
                  <a:srgbClr val="1D345D"/>
                </a:solidFill>
                <a:latin typeface="Corbel" panose="020B0503020204020204" pitchFamily="34" charset="0"/>
              </a:rPr>
              <a:t>23 countries </a:t>
            </a:r>
          </a:p>
          <a:p>
            <a:pPr algn="ctr"/>
            <a:r>
              <a:rPr lang="en-US" sz="2800" b="1" dirty="0">
                <a:solidFill>
                  <a:srgbClr val="81142E"/>
                </a:solidFill>
                <a:latin typeface="Corbel" panose="020B0503020204020204" pitchFamily="34" charset="0"/>
              </a:rPr>
              <a:t>in Africa and globally</a:t>
            </a:r>
          </a:p>
        </p:txBody>
      </p:sp>
    </p:spTree>
    <p:extLst>
      <p:ext uri="{BB962C8B-B14F-4D97-AF65-F5344CB8AC3E}">
        <p14:creationId xmlns:p14="http://schemas.microsoft.com/office/powerpoint/2010/main" val="1290915812"/>
      </p:ext>
    </p:extLst>
  </p:cSld>
  <p:clrMapOvr>
    <a:masterClrMapping/>
  </p:clrMapOvr>
  <mc:AlternateContent xmlns:mc="http://schemas.openxmlformats.org/markup-compatibility/2006" xmlns:p14="http://schemas.microsoft.com/office/powerpoint/2010/main">
    <mc:Choice Requires="p14">
      <p:transition spd="slow" p14:dur="2000" advTm="28408"/>
    </mc:Choice>
    <mc:Fallback xmlns="">
      <p:transition spd="slow" advTm="28408"/>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17F6A7-C095-A36C-FF00-F328D0A6A238}"/>
              </a:ext>
            </a:extLst>
          </p:cNvPr>
          <p:cNvSpPr>
            <a:spLocks noGrp="1"/>
          </p:cNvSpPr>
          <p:nvPr>
            <p:ph type="ctrTitle" idx="4294967295"/>
          </p:nvPr>
        </p:nvSpPr>
        <p:spPr>
          <a:xfrm>
            <a:off x="0" y="-120073"/>
            <a:ext cx="5537200" cy="1865746"/>
          </a:xfrm>
        </p:spPr>
        <p:txBody>
          <a:bodyPr anchor="t">
            <a:normAutofit fontScale="90000"/>
          </a:bodyPr>
          <a:lstStyle/>
          <a:p>
            <a:br>
              <a:rPr lang="en-ZA" sz="4800" b="1" spc="-27">
                <a:solidFill>
                  <a:srgbClr val="143359"/>
                </a:solidFill>
                <a:latin typeface="+mn-lt"/>
                <a:ea typeface="+mn-ea"/>
                <a:cs typeface="Arial" panose="020B0604020202020204" pitchFamily="34" charset="0"/>
              </a:rPr>
            </a:br>
            <a:r>
              <a:rPr lang="en-ZA" sz="4800" b="1" spc="-27">
                <a:solidFill>
                  <a:srgbClr val="143359"/>
                </a:solidFill>
                <a:latin typeface="+mn-lt"/>
                <a:ea typeface="+mn-ea"/>
                <a:cs typeface="Arial" panose="020B0604020202020204" pitchFamily="34" charset="0"/>
              </a:rPr>
              <a:t>Thank </a:t>
            </a:r>
            <a:r>
              <a:rPr lang="en-ZA" sz="4800" b="1" spc="-27" dirty="0">
                <a:solidFill>
                  <a:srgbClr val="143359"/>
                </a:solidFill>
                <a:latin typeface="+mn-lt"/>
                <a:ea typeface="+mn-ea"/>
                <a:cs typeface="Arial" panose="020B0604020202020204" pitchFamily="34" charset="0"/>
              </a:rPr>
              <a:t>you! </a:t>
            </a:r>
            <a:br>
              <a:rPr lang="en-ZA" sz="4800" b="1" spc="-27" dirty="0">
                <a:solidFill>
                  <a:srgbClr val="143359"/>
                </a:solidFill>
                <a:latin typeface="+mn-lt"/>
                <a:ea typeface="+mn-ea"/>
                <a:cs typeface="Arial" panose="020B0604020202020204" pitchFamily="34" charset="0"/>
              </a:rPr>
            </a:br>
            <a:br>
              <a:rPr lang="en-ZA" sz="3100" b="1" spc="-27" dirty="0">
                <a:solidFill>
                  <a:srgbClr val="143359"/>
                </a:solidFill>
                <a:latin typeface="+mn-lt"/>
                <a:ea typeface="+mn-ea"/>
                <a:cs typeface="Arial" panose="020B0604020202020204" pitchFamily="34" charset="0"/>
              </a:rPr>
            </a:br>
            <a:br>
              <a:rPr lang="en-ZA" sz="3100" b="1" spc="-27">
                <a:solidFill>
                  <a:srgbClr val="143359"/>
                </a:solidFill>
                <a:latin typeface="+mn-lt"/>
                <a:ea typeface="+mn-ea"/>
                <a:cs typeface="Arial" panose="020B0604020202020204" pitchFamily="34" charset="0"/>
              </a:rPr>
            </a:br>
            <a:r>
              <a:rPr lang="en-ZA" sz="3100" b="1" spc="-27">
                <a:solidFill>
                  <a:srgbClr val="143359"/>
                </a:solidFill>
                <a:latin typeface="+mn-lt"/>
                <a:ea typeface="+mn-ea"/>
                <a:cs typeface="Arial" panose="020B0604020202020204" pitchFamily="34" charset="0"/>
              </a:rPr>
              <a:t>Please </a:t>
            </a:r>
            <a:r>
              <a:rPr lang="en-ZA" sz="3100" b="1" spc="-27" dirty="0">
                <a:solidFill>
                  <a:srgbClr val="143359"/>
                </a:solidFill>
                <a:latin typeface="+mn-lt"/>
                <a:ea typeface="+mn-ea"/>
                <a:cs typeface="Arial" panose="020B0604020202020204" pitchFamily="34" charset="0"/>
              </a:rPr>
              <a:t>join us in Zanzibar next month and in Cairo in November</a:t>
            </a:r>
            <a:br>
              <a:rPr lang="en-ZA" sz="3100" b="1" spc="-27" dirty="0">
                <a:solidFill>
                  <a:srgbClr val="143359"/>
                </a:solidFill>
                <a:latin typeface="+mn-lt"/>
                <a:ea typeface="+mn-ea"/>
                <a:cs typeface="Arial" panose="020B0604020202020204" pitchFamily="34" charset="0"/>
              </a:rPr>
            </a:br>
            <a:br>
              <a:rPr lang="en-ZA" sz="3600" b="1" spc="-27" dirty="0">
                <a:solidFill>
                  <a:srgbClr val="143359"/>
                </a:solidFill>
                <a:latin typeface="+mn-lt"/>
                <a:ea typeface="+mn-ea"/>
                <a:cs typeface="Arial" panose="020B0604020202020204" pitchFamily="34" charset="0"/>
              </a:rPr>
            </a:br>
            <a:r>
              <a:rPr lang="en-ZA" sz="2200" b="1" spc="-27" dirty="0">
                <a:solidFill>
                  <a:srgbClr val="143359"/>
                </a:solidFill>
                <a:latin typeface="+mn-lt"/>
                <a:ea typeface="+mn-ea"/>
                <a:cs typeface="Arial" panose="020B0604020202020204" pitchFamily="34" charset="0"/>
              </a:rPr>
              <a:t>Johnstone Oltetia</a:t>
            </a:r>
            <a:br>
              <a:rPr lang="en-ZA" sz="2200" b="1" spc="-27" dirty="0">
                <a:solidFill>
                  <a:srgbClr val="143359"/>
                </a:solidFill>
                <a:latin typeface="+mn-lt"/>
                <a:ea typeface="+mn-ea"/>
                <a:cs typeface="Arial" panose="020B0604020202020204" pitchFamily="34" charset="0"/>
              </a:rPr>
            </a:br>
            <a:r>
              <a:rPr lang="en-ZA" sz="2200" spc="-27" dirty="0">
                <a:solidFill>
                  <a:srgbClr val="143359"/>
                </a:solidFill>
                <a:latin typeface="+mn-lt"/>
                <a:ea typeface="+mn-ea"/>
                <a:cs typeface="Arial" panose="020B0604020202020204" pitchFamily="34" charset="0"/>
              </a:rPr>
              <a:t>Treasurer, AUHF</a:t>
            </a:r>
            <a:br>
              <a:rPr lang="en-ZA" sz="2200" spc="-27" dirty="0">
                <a:solidFill>
                  <a:srgbClr val="143359"/>
                </a:solidFill>
                <a:latin typeface="+mn-lt"/>
                <a:ea typeface="+mn-ea"/>
                <a:cs typeface="Arial" panose="020B0604020202020204" pitchFamily="34" charset="0"/>
              </a:rPr>
            </a:br>
            <a:r>
              <a:rPr lang="en-ZA" sz="2200" spc="-27" dirty="0">
                <a:solidFill>
                  <a:srgbClr val="143359"/>
                </a:solidFill>
                <a:latin typeface="+mn-lt"/>
                <a:ea typeface="+mn-ea"/>
                <a:cs typeface="Arial" panose="020B0604020202020204" pitchFamily="34" charset="0"/>
              </a:rPr>
              <a:t>CEO, Kenya Mortgage Refinance Company</a:t>
            </a:r>
            <a:br>
              <a:rPr lang="en-ZA" sz="2200" spc="-27" dirty="0">
                <a:solidFill>
                  <a:srgbClr val="143359"/>
                </a:solidFill>
                <a:latin typeface="+mn-lt"/>
                <a:ea typeface="+mn-ea"/>
                <a:cs typeface="Arial" panose="020B0604020202020204" pitchFamily="34" charset="0"/>
              </a:rPr>
            </a:br>
            <a:br>
              <a:rPr lang="en-ZA" sz="2200" spc="-27" dirty="0">
                <a:solidFill>
                  <a:srgbClr val="143359"/>
                </a:solidFill>
                <a:latin typeface="+mn-lt"/>
                <a:ea typeface="+mn-ea"/>
                <a:cs typeface="Arial" panose="020B0604020202020204" pitchFamily="34" charset="0"/>
              </a:rPr>
            </a:br>
            <a:r>
              <a:rPr lang="en-ZA" sz="2200" spc="-27" dirty="0">
                <a:solidFill>
                  <a:srgbClr val="143359"/>
                </a:solidFill>
                <a:latin typeface="+mn-lt"/>
                <a:ea typeface="+mn-ea"/>
                <a:cs typeface="Arial" panose="020B0604020202020204" pitchFamily="34" charset="0"/>
              </a:rPr>
              <a:t>Email: </a:t>
            </a:r>
            <a:r>
              <a:rPr lang="en-ZA" sz="2200" spc="-27" dirty="0">
                <a:solidFill>
                  <a:srgbClr val="143359"/>
                </a:solidFill>
                <a:latin typeface="+mn-lt"/>
                <a:ea typeface="+mn-ea"/>
                <a:cs typeface="Arial" panose="020B0604020202020204" pitchFamily="34" charset="0"/>
                <a:hlinkClick r:id="rId3"/>
              </a:rPr>
              <a:t>joltetia@kmrc.co.ke</a:t>
            </a:r>
            <a:br>
              <a:rPr lang="en-ZA" sz="2200" spc="-27" dirty="0">
                <a:solidFill>
                  <a:srgbClr val="143359"/>
                </a:solidFill>
                <a:latin typeface="+mn-lt"/>
                <a:ea typeface="+mn-ea"/>
                <a:cs typeface="Arial" panose="020B0604020202020204" pitchFamily="34" charset="0"/>
              </a:rPr>
            </a:br>
            <a:r>
              <a:rPr lang="en-ZA" sz="2200" spc="-27" dirty="0">
                <a:solidFill>
                  <a:srgbClr val="143359"/>
                </a:solidFill>
                <a:latin typeface="+mn-lt"/>
                <a:ea typeface="+mn-ea"/>
                <a:cs typeface="Arial" panose="020B0604020202020204" pitchFamily="34" charset="0"/>
              </a:rPr>
              <a:t>KMRC website: </a:t>
            </a:r>
            <a:r>
              <a:rPr lang="en-GB" sz="2000" b="1" dirty="0">
                <a:solidFill>
                  <a:schemeClr val="tx1"/>
                </a:solidFill>
                <a:latin typeface="+mn-lt"/>
                <a:hlinkClick r:id="rId4"/>
              </a:rPr>
              <a:t>www.kmrc.co.ke</a:t>
            </a:r>
            <a:r>
              <a:rPr lang="en-GB" sz="2000" b="1" dirty="0">
                <a:solidFill>
                  <a:schemeClr val="tx1"/>
                </a:solidFill>
                <a:latin typeface="+mn-lt"/>
              </a:rPr>
              <a:t> </a:t>
            </a:r>
            <a:br>
              <a:rPr lang="en-KE" sz="1050" dirty="0">
                <a:solidFill>
                  <a:schemeClr val="tx1"/>
                </a:solidFill>
              </a:rPr>
            </a:br>
            <a:r>
              <a:rPr lang="en-ZA" sz="2200" spc="-27" dirty="0">
                <a:solidFill>
                  <a:srgbClr val="143359"/>
                </a:solidFill>
                <a:latin typeface="+mn-lt"/>
                <a:ea typeface="+mn-ea"/>
                <a:cs typeface="Arial" panose="020B0604020202020204" pitchFamily="34" charset="0"/>
              </a:rPr>
              <a:t>AUHF website: </a:t>
            </a:r>
            <a:r>
              <a:rPr lang="en-ZA" sz="2200" spc="-27" dirty="0">
                <a:solidFill>
                  <a:srgbClr val="143359"/>
                </a:solidFill>
                <a:latin typeface="+mn-lt"/>
                <a:ea typeface="+mn-ea"/>
                <a:cs typeface="Arial" panose="020B0604020202020204" pitchFamily="34" charset="0"/>
                <a:hlinkClick r:id="rId5"/>
              </a:rPr>
              <a:t>www.auhf.co.za</a:t>
            </a:r>
            <a:br>
              <a:rPr lang="en-ZA" sz="2200" spc="-27" dirty="0">
                <a:solidFill>
                  <a:srgbClr val="143359"/>
                </a:solidFill>
                <a:latin typeface="+mn-lt"/>
                <a:ea typeface="+mn-ea"/>
                <a:cs typeface="Arial" panose="020B0604020202020204" pitchFamily="34" charset="0"/>
              </a:rPr>
            </a:br>
            <a:r>
              <a:rPr lang="en-ZA" sz="2200" spc="-27" dirty="0">
                <a:solidFill>
                  <a:srgbClr val="143359"/>
                </a:solidFill>
                <a:latin typeface="+mn-lt"/>
                <a:ea typeface="+mn-ea"/>
                <a:cs typeface="Arial" panose="020B0604020202020204" pitchFamily="34" charset="0"/>
              </a:rPr>
              <a:t>Conference website: </a:t>
            </a:r>
            <a:r>
              <a:rPr lang="en-ZA" sz="2200" spc="-27" dirty="0">
                <a:solidFill>
                  <a:srgbClr val="143359"/>
                </a:solidFill>
                <a:latin typeface="+mn-lt"/>
                <a:ea typeface="+mn-ea"/>
                <a:cs typeface="Arial" panose="020B0604020202020204" pitchFamily="34" charset="0"/>
                <a:hlinkClick r:id="rId6"/>
              </a:rPr>
              <a:t>www.auhfconference.com</a:t>
            </a:r>
            <a:br>
              <a:rPr lang="en-ZA" sz="2200" spc="-27" dirty="0">
                <a:solidFill>
                  <a:srgbClr val="143359"/>
                </a:solidFill>
                <a:latin typeface="+mn-lt"/>
                <a:ea typeface="+mn-ea"/>
                <a:cs typeface="Arial" panose="020B0604020202020204" pitchFamily="34" charset="0"/>
              </a:rPr>
            </a:br>
            <a:br>
              <a:rPr lang="en-ZA" sz="2200" spc="-27" dirty="0">
                <a:solidFill>
                  <a:srgbClr val="143359"/>
                </a:solidFill>
                <a:latin typeface="+mn-lt"/>
                <a:ea typeface="+mn-ea"/>
                <a:cs typeface="Arial" panose="020B0604020202020204" pitchFamily="34" charset="0"/>
              </a:rPr>
            </a:br>
            <a:br>
              <a:rPr lang="en-ZA" sz="2200" spc="-27" dirty="0">
                <a:solidFill>
                  <a:srgbClr val="143359"/>
                </a:solidFill>
                <a:latin typeface="+mn-lt"/>
                <a:ea typeface="+mn-ea"/>
                <a:cs typeface="Arial" panose="020B0604020202020204" pitchFamily="34" charset="0"/>
              </a:rPr>
            </a:br>
            <a:r>
              <a:rPr lang="en-ZA" sz="1800" spc="-27" dirty="0">
                <a:solidFill>
                  <a:srgbClr val="143359"/>
                </a:solidFill>
                <a:latin typeface="+mn-lt"/>
                <a:ea typeface="+mn-ea"/>
                <a:cs typeface="Arial" panose="020B0604020202020204" pitchFamily="34" charset="0"/>
              </a:rPr>
              <a:t>Many thanks to CAHF for access </a:t>
            </a:r>
            <a:br>
              <a:rPr lang="en-ZA" sz="1800" spc="-27" dirty="0">
                <a:solidFill>
                  <a:srgbClr val="143359"/>
                </a:solidFill>
                <a:latin typeface="+mn-lt"/>
                <a:ea typeface="+mn-ea"/>
                <a:cs typeface="Arial" panose="020B0604020202020204" pitchFamily="34" charset="0"/>
              </a:rPr>
            </a:br>
            <a:r>
              <a:rPr lang="en-ZA" sz="1800" spc="-27" dirty="0">
                <a:solidFill>
                  <a:srgbClr val="143359"/>
                </a:solidFill>
                <a:latin typeface="+mn-lt"/>
                <a:ea typeface="+mn-ea"/>
                <a:cs typeface="Arial" panose="020B0604020202020204" pitchFamily="34" charset="0"/>
              </a:rPr>
              <a:t>to data and analysis – CAHF is </a:t>
            </a:r>
            <a:br>
              <a:rPr lang="en-ZA" sz="1800" spc="-27" dirty="0">
                <a:solidFill>
                  <a:srgbClr val="143359"/>
                </a:solidFill>
                <a:latin typeface="+mn-lt"/>
                <a:ea typeface="+mn-ea"/>
                <a:cs typeface="Arial" panose="020B0604020202020204" pitchFamily="34" charset="0"/>
              </a:rPr>
            </a:br>
            <a:r>
              <a:rPr lang="en-ZA" sz="1800" spc="-27" dirty="0">
                <a:solidFill>
                  <a:srgbClr val="143359"/>
                </a:solidFill>
                <a:latin typeface="+mn-lt"/>
                <a:ea typeface="+mn-ea"/>
                <a:cs typeface="Arial" panose="020B0604020202020204" pitchFamily="34" charset="0"/>
              </a:rPr>
              <a:t>the Secretariat to the AUHF</a:t>
            </a:r>
            <a:endParaRPr lang="en-ZA" sz="4800" spc="-27" dirty="0">
              <a:solidFill>
                <a:srgbClr val="143359"/>
              </a:solidFill>
              <a:latin typeface="+mn-lt"/>
              <a:ea typeface="+mn-ea"/>
              <a:cs typeface="Arial" panose="020B0604020202020204" pitchFamily="34" charset="0"/>
            </a:endParaRPr>
          </a:p>
        </p:txBody>
      </p:sp>
      <p:sp>
        <p:nvSpPr>
          <p:cNvPr id="4" name="AutoShape 2">
            <a:extLst>
              <a:ext uri="{FF2B5EF4-FFF2-40B4-BE49-F238E27FC236}">
                <a16:creationId xmlns:a16="http://schemas.microsoft.com/office/drawing/2014/main" id="{6F7FB3A5-4FAC-8D3A-AACE-E5D78816EF20}"/>
              </a:ext>
            </a:extLst>
          </p:cNvPr>
          <p:cNvSpPr>
            <a:spLocks noChangeAspect="1" noChangeArrowheads="1"/>
          </p:cNvSpPr>
          <p:nvPr/>
        </p:nvSpPr>
        <p:spPr bwMode="auto">
          <a:xfrm>
            <a:off x="5943600" y="2621503"/>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ZA" sz="1800" b="0" i="0" u="none" strike="noStrike" kern="1200" cap="none" spc="0" normalizeH="0" baseline="0" noProof="0">
              <a:ln>
                <a:noFill/>
              </a:ln>
              <a:solidFill>
                <a:srgbClr val="67503B"/>
              </a:solidFill>
              <a:effectLst/>
              <a:uLnTx/>
              <a:uFillTx/>
              <a:latin typeface="Arial" charset="0"/>
              <a:ea typeface="ＭＳ Ｐゴシック" charset="0"/>
              <a:cs typeface="Arial" charset="0"/>
            </a:endParaRPr>
          </a:p>
        </p:txBody>
      </p:sp>
      <p:pic>
        <p:nvPicPr>
          <p:cNvPr id="9" name="Picture 8" descr="A poster for a joint conference&#10;&#10;Description automatically generated">
            <a:extLst>
              <a:ext uri="{FF2B5EF4-FFF2-40B4-BE49-F238E27FC236}">
                <a16:creationId xmlns:a16="http://schemas.microsoft.com/office/drawing/2014/main" id="{76E44EDD-9635-6C4D-E60F-EAEEF7AD69EA}"/>
              </a:ext>
            </a:extLst>
          </p:cNvPr>
          <p:cNvPicPr>
            <a:picLocks noChangeAspect="1"/>
          </p:cNvPicPr>
          <p:nvPr/>
        </p:nvPicPr>
        <p:blipFill>
          <a:blip r:embed="rId7"/>
          <a:stretch>
            <a:fillRect/>
          </a:stretch>
        </p:blipFill>
        <p:spPr>
          <a:xfrm>
            <a:off x="6075053" y="907612"/>
            <a:ext cx="6047374" cy="3023687"/>
          </a:xfrm>
          <a:prstGeom prst="rect">
            <a:avLst/>
          </a:prstGeom>
        </p:spPr>
      </p:pic>
      <p:sp>
        <p:nvSpPr>
          <p:cNvPr id="14" name="AutoShape 2" descr="UN-Habitat - A Better Urban Future | UN-Habitat">
            <a:extLst>
              <a:ext uri="{FF2B5EF4-FFF2-40B4-BE49-F238E27FC236}">
                <a16:creationId xmlns:a16="http://schemas.microsoft.com/office/drawing/2014/main" id="{2210AAA7-D41A-542B-A53E-B9FE0C3F3A3C}"/>
              </a:ext>
            </a:extLst>
          </p:cNvPr>
          <p:cNvSpPr>
            <a:spLocks noChangeAspect="1" noChangeArrowheads="1"/>
          </p:cNvSpPr>
          <p:nvPr/>
        </p:nvSpPr>
        <p:spPr bwMode="auto">
          <a:xfrm>
            <a:off x="5943600" y="3276600"/>
            <a:ext cx="3318470" cy="331847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ZA"/>
          </a:p>
        </p:txBody>
      </p:sp>
      <p:pic>
        <p:nvPicPr>
          <p:cNvPr id="17" name="Picture 16">
            <a:extLst>
              <a:ext uri="{FF2B5EF4-FFF2-40B4-BE49-F238E27FC236}">
                <a16:creationId xmlns:a16="http://schemas.microsoft.com/office/drawing/2014/main" id="{6EF208B4-9F49-26E4-6894-5D3953C3804C}"/>
              </a:ext>
            </a:extLst>
          </p:cNvPr>
          <p:cNvPicPr>
            <a:picLocks noChangeAspect="1"/>
          </p:cNvPicPr>
          <p:nvPr/>
        </p:nvPicPr>
        <p:blipFill rotWithShape="1">
          <a:blip r:embed="rId8"/>
          <a:srcRect l="2479" t="7951" r="10990" b="7386"/>
          <a:stretch/>
        </p:blipFill>
        <p:spPr>
          <a:xfrm>
            <a:off x="6075053" y="4104862"/>
            <a:ext cx="6047374" cy="2679097"/>
          </a:xfrm>
          <a:prstGeom prst="rect">
            <a:avLst/>
          </a:prstGeom>
        </p:spPr>
      </p:pic>
      <p:pic>
        <p:nvPicPr>
          <p:cNvPr id="7" name="Picture 6">
            <a:extLst>
              <a:ext uri="{FF2B5EF4-FFF2-40B4-BE49-F238E27FC236}">
                <a16:creationId xmlns:a16="http://schemas.microsoft.com/office/drawing/2014/main" id="{FDB48A41-4B34-85D0-8A25-94FCF9E744A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929930" y="5719577"/>
            <a:ext cx="2411319" cy="1027298"/>
          </a:xfrm>
          <a:prstGeom prst="rect">
            <a:avLst/>
          </a:prstGeom>
        </p:spPr>
      </p:pic>
      <p:pic>
        <p:nvPicPr>
          <p:cNvPr id="3" name="Picture 2">
            <a:extLst>
              <a:ext uri="{FF2B5EF4-FFF2-40B4-BE49-F238E27FC236}">
                <a16:creationId xmlns:a16="http://schemas.microsoft.com/office/drawing/2014/main" id="{B9C38CBC-1B74-0623-A901-1F0254C8B167}"/>
              </a:ext>
            </a:extLst>
          </p:cNvPr>
          <p:cNvPicPr>
            <a:picLocks noChangeAspect="1"/>
          </p:cNvPicPr>
          <p:nvPr/>
        </p:nvPicPr>
        <p:blipFill>
          <a:blip r:embed="rId10"/>
          <a:srcRect l="34423" t="37884" r="52902" b="50335"/>
          <a:stretch/>
        </p:blipFill>
        <p:spPr>
          <a:xfrm>
            <a:off x="2097087" y="3276600"/>
            <a:ext cx="1343026" cy="714375"/>
          </a:xfrm>
          <a:prstGeom prst="rect">
            <a:avLst/>
          </a:prstGeom>
        </p:spPr>
      </p:pic>
    </p:spTree>
    <p:extLst>
      <p:ext uri="{BB962C8B-B14F-4D97-AF65-F5344CB8AC3E}">
        <p14:creationId xmlns:p14="http://schemas.microsoft.com/office/powerpoint/2010/main" val="33502052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3" descr="A picture containing building, sky, outdoor, city&#10;&#10;Description automatically generated">
            <a:extLst>
              <a:ext uri="{FF2B5EF4-FFF2-40B4-BE49-F238E27FC236}">
                <a16:creationId xmlns:a16="http://schemas.microsoft.com/office/drawing/2014/main" id="{915241DE-2D30-B546-9391-97339FED7E3B}"/>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19299" r="6641"/>
          <a:stretch/>
        </p:blipFill>
        <p:spPr bwMode="auto">
          <a:xfrm>
            <a:off x="53773" y="1057558"/>
            <a:ext cx="3543824" cy="2698479"/>
          </a:xfrm>
          <a:prstGeom prst="roundRect">
            <a:avLst>
              <a:gd name="adj" fmla="val 6439"/>
            </a:avLst>
          </a:prstGeom>
          <a:ln>
            <a:noFill/>
          </a:ln>
          <a:effectLst/>
          <a:scene3d>
            <a:camera prst="orthographicFront"/>
            <a:lightRig rig="contrasting" dir="t">
              <a:rot lat="0" lon="0" rev="4200000"/>
            </a:lightRig>
          </a:scene3d>
          <a:sp3d prstMaterial="plastic">
            <a:contourClr>
              <a:srgbClr val="969696"/>
            </a:contourClr>
          </a:sp3d>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56782"/>
            <a:ext cx="12192000" cy="896144"/>
          </a:xfrm>
        </p:spPr>
        <p:txBody>
          <a:bodyPr>
            <a:normAutofit fontScale="90000"/>
          </a:bodyPr>
          <a:lstStyle/>
          <a:p>
            <a:pPr algn="l"/>
            <a:r>
              <a:rPr lang="en-US" sz="3200" b="1" dirty="0">
                <a:solidFill>
                  <a:srgbClr val="1D345D"/>
                </a:solidFill>
                <a:latin typeface="Corbel" panose="020B0503020204020204" pitchFamily="34" charset="0"/>
                <a:cs typeface="Calibri" panose="020F0502020204030204" pitchFamily="34" charset="0"/>
              </a:rPr>
              <a:t>Cities are built the way they are financed – </a:t>
            </a:r>
            <a:r>
              <a:rPr lang="en-US" sz="1800" b="1" dirty="0">
                <a:solidFill>
                  <a:srgbClr val="1D345D"/>
                </a:solidFill>
                <a:latin typeface="Corbel" panose="020B0503020204020204" pitchFamily="34" charset="0"/>
                <a:cs typeface="Calibri" panose="020F0502020204030204" pitchFamily="34" charset="0"/>
              </a:rPr>
              <a:t>Bertrand Renaud, 1984</a:t>
            </a:r>
            <a:br>
              <a:rPr lang="en-US" sz="1800" dirty="0">
                <a:latin typeface="Corbel" panose="020B0503020204020204" pitchFamily="34" charset="0"/>
                <a:cs typeface="Calibri" panose="020F0502020204030204" pitchFamily="34" charset="0"/>
              </a:rPr>
            </a:br>
            <a:r>
              <a:rPr lang="en-US" sz="2000" dirty="0">
                <a:solidFill>
                  <a:srgbClr val="81142E"/>
                </a:solidFill>
                <a:latin typeface="Corbel" panose="020B0503020204020204" pitchFamily="34" charset="0"/>
              </a:rPr>
              <a:t>and are being built, every day, across Africa, by households and builders that conventional lenders don’t recognise and that their loan products don’t target.  How can we change this dynamic?</a:t>
            </a:r>
            <a:endParaRPr lang="en-US" sz="2000" dirty="0">
              <a:solidFill>
                <a:srgbClr val="81142E"/>
              </a:solidFill>
              <a:latin typeface="Corbel" panose="020B0503020204020204" pitchFamily="34" charset="0"/>
              <a:cs typeface="Calibri" panose="020F0502020204030204" pitchFamily="34" charset="0"/>
            </a:endParaRPr>
          </a:p>
        </p:txBody>
      </p:sp>
      <p:sp>
        <p:nvSpPr>
          <p:cNvPr id="14" name="Rounded Rectangle 13"/>
          <p:cNvSpPr/>
          <p:nvPr/>
        </p:nvSpPr>
        <p:spPr bwMode="auto">
          <a:xfrm>
            <a:off x="98599" y="1240970"/>
            <a:ext cx="1677492" cy="321068"/>
          </a:xfrm>
          <a:prstGeom prst="roundRect">
            <a:avLst/>
          </a:prstGeom>
          <a:solidFill>
            <a:srgbClr val="FFFFFF">
              <a:alpha val="87843"/>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l" defTabSz="914377"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DD5F1A"/>
                </a:solidFill>
                <a:effectLst/>
                <a:uLnTx/>
                <a:uFillTx/>
                <a:latin typeface="Corbel"/>
                <a:ea typeface="ＭＳ Ｐゴシック" charset="0"/>
                <a:cs typeface="Arial" charset="0"/>
              </a:rPr>
              <a:t>Nairobi, Kenya</a:t>
            </a:r>
          </a:p>
        </p:txBody>
      </p:sp>
      <p:sp>
        <p:nvSpPr>
          <p:cNvPr id="3" name="Rounded Rectangle 2">
            <a:extLst>
              <a:ext uri="{FF2B5EF4-FFF2-40B4-BE49-F238E27FC236}">
                <a16:creationId xmlns:a16="http://schemas.microsoft.com/office/drawing/2014/main" id="{57FD9E32-939A-AA41-94FF-43EFD76F5722}"/>
              </a:ext>
            </a:extLst>
          </p:cNvPr>
          <p:cNvSpPr/>
          <p:nvPr/>
        </p:nvSpPr>
        <p:spPr bwMode="auto">
          <a:xfrm>
            <a:off x="3689032" y="1082045"/>
            <a:ext cx="8263522" cy="2690613"/>
          </a:xfrm>
          <a:prstGeom prst="roundRect">
            <a:avLst>
              <a:gd name="adj" fmla="val 5654"/>
            </a:avLst>
          </a:prstGeom>
          <a:solidFill>
            <a:srgbClr val="81142E"/>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10000"/>
              </a:lnSpc>
              <a:spcBef>
                <a:spcPct val="0"/>
              </a:spcBef>
              <a:spcAft>
                <a:spcPct val="0"/>
              </a:spcAft>
              <a:buClrTx/>
              <a:buSzTx/>
              <a:buFontTx/>
              <a:buNone/>
              <a:tabLst/>
              <a:defRPr/>
            </a:pPr>
            <a:r>
              <a:rPr kumimoji="0" lang="en-US" b="0" i="0" u="none" strike="noStrike" kern="1200" cap="none" spc="0" normalizeH="0" baseline="0" noProof="0" dirty="0">
                <a:ln>
                  <a:noFill/>
                </a:ln>
                <a:solidFill>
                  <a:srgbClr val="FFFFFF"/>
                </a:solidFill>
                <a:effectLst/>
                <a:uLnTx/>
                <a:uFillTx/>
                <a:latin typeface="Corbel"/>
                <a:ea typeface="ＭＳ Ｐゴシック" charset="0"/>
                <a:cs typeface="Arial" charset="0"/>
              </a:rPr>
              <a:t>Financial markets play a critical role in shaping patterns and creating opportunities for housing investment, enabling access to affordable housing and explicitly improving household living conditions.  Housing-targeted finance products engage with the housing delivery and home improvement process, stimulating demand and enabling supply.  At the same time, the housing sector creates opportunities for financial intermediation all the way up the finance value chain, strengthening the financial sector and  enabling financial sector stability.  </a:t>
            </a:r>
            <a:r>
              <a:rPr kumimoji="0" lang="en-US" b="1" i="0" u="none" strike="noStrike" kern="1200" cap="none" spc="0" normalizeH="0" baseline="0" noProof="0" dirty="0">
                <a:ln>
                  <a:noFill/>
                </a:ln>
                <a:solidFill>
                  <a:srgbClr val="FFFFFF"/>
                </a:solidFill>
                <a:effectLst/>
                <a:uLnTx/>
                <a:uFillTx/>
                <a:latin typeface="Corbel"/>
                <a:ea typeface="ＭＳ Ｐゴシック" charset="0"/>
                <a:cs typeface="Arial" charset="0"/>
              </a:rPr>
              <a:t>When financial markets don’t work for housing, the whole economy suffers as poor living environments make for poor working and earning environments. </a:t>
            </a:r>
            <a:endParaRPr kumimoji="0" lang="en-US" b="1" i="0" u="none" strike="noStrike" kern="1200" cap="none" spc="0" normalizeH="0" baseline="0" noProof="0" dirty="0">
              <a:ln>
                <a:noFill/>
              </a:ln>
              <a:solidFill>
                <a:srgbClr val="2F9999"/>
              </a:solidFill>
              <a:effectLst/>
              <a:uLnTx/>
              <a:uFillTx/>
              <a:latin typeface="Corbel"/>
              <a:ea typeface="ＭＳ Ｐゴシック" charset="0"/>
              <a:cs typeface="Arial" charset="0"/>
            </a:endParaRPr>
          </a:p>
        </p:txBody>
      </p:sp>
      <p:pic>
        <p:nvPicPr>
          <p:cNvPr id="9" name="Picture 8">
            <a:extLst>
              <a:ext uri="{FF2B5EF4-FFF2-40B4-BE49-F238E27FC236}">
                <a16:creationId xmlns:a16="http://schemas.microsoft.com/office/drawing/2014/main" id="{6EDE5400-FCE4-6DF0-26BA-F4C8C32830D7}"/>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b="-1"/>
          <a:stretch/>
        </p:blipFill>
        <p:spPr>
          <a:xfrm>
            <a:off x="53772" y="3860670"/>
            <a:ext cx="2974747" cy="2111507"/>
          </a:xfrm>
          <a:prstGeom prst="roundRect">
            <a:avLst>
              <a:gd name="adj" fmla="val 6439"/>
            </a:avLst>
          </a:prstGeom>
          <a:ln>
            <a:noFill/>
          </a:ln>
          <a:effectLst/>
          <a:scene3d>
            <a:camera prst="orthographicFront"/>
            <a:lightRig rig="contrasting" dir="t">
              <a:rot lat="0" lon="0" rev="4200000"/>
            </a:lightRig>
          </a:scene3d>
          <a:sp3d prstMaterial="plastic">
            <a:contourClr>
              <a:srgbClr val="969696"/>
            </a:contourClr>
          </a:sp3d>
        </p:spPr>
      </p:pic>
      <p:pic>
        <p:nvPicPr>
          <p:cNvPr id="12" name="Picture 11">
            <a:extLst>
              <a:ext uri="{FF2B5EF4-FFF2-40B4-BE49-F238E27FC236}">
                <a16:creationId xmlns:a16="http://schemas.microsoft.com/office/drawing/2014/main" id="{64960196-D549-2F12-A656-A96CA6E0BF7E}"/>
              </a:ext>
            </a:extLst>
          </p:cNvPr>
          <p:cNvPicPr>
            <a:picLocks noChangeAspect="1"/>
          </p:cNvPicPr>
          <p:nvPr/>
        </p:nvPicPr>
        <p:blipFill>
          <a:blip r:embed="rId4" cstate="screen">
            <a:extLst>
              <a:ext uri="{28A0092B-C50C-407E-A947-70E740481C1C}">
                <a14:useLocalDpi xmlns:a14="http://schemas.microsoft.com/office/drawing/2010/main"/>
              </a:ext>
            </a:extLst>
          </a:blip>
          <a:srcRect b="19715"/>
          <a:stretch/>
        </p:blipFill>
        <p:spPr>
          <a:xfrm>
            <a:off x="3154158" y="3860670"/>
            <a:ext cx="4675580" cy="2111507"/>
          </a:xfrm>
          <a:prstGeom prst="roundRect">
            <a:avLst>
              <a:gd name="adj" fmla="val 6439"/>
            </a:avLst>
          </a:prstGeom>
          <a:ln>
            <a:noFill/>
          </a:ln>
          <a:effectLst/>
          <a:scene3d>
            <a:camera prst="orthographicFront"/>
            <a:lightRig rig="contrasting" dir="t">
              <a:rot lat="0" lon="0" rev="4200000"/>
            </a:lightRig>
          </a:scene3d>
          <a:sp3d prstMaterial="plastic">
            <a:contourClr>
              <a:srgbClr val="969696"/>
            </a:contourClr>
          </a:sp3d>
        </p:spPr>
      </p:pic>
      <p:sp>
        <p:nvSpPr>
          <p:cNvPr id="10" name="Rounded Rectangle 9"/>
          <p:cNvSpPr/>
          <p:nvPr/>
        </p:nvSpPr>
        <p:spPr bwMode="auto">
          <a:xfrm>
            <a:off x="98599" y="3974530"/>
            <a:ext cx="2541588" cy="288032"/>
          </a:xfrm>
          <a:prstGeom prst="roundRect">
            <a:avLst/>
          </a:prstGeom>
          <a:solidFill>
            <a:srgbClr val="FFFFFF">
              <a:alpha val="87843"/>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l" defTabSz="914377"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DD5F1A"/>
                </a:solidFill>
                <a:effectLst/>
                <a:uLnTx/>
                <a:uFillTx/>
                <a:latin typeface="Corbel"/>
                <a:ea typeface="ＭＳ Ｐゴシック" charset="0"/>
                <a:cs typeface="Arial" charset="0"/>
              </a:rPr>
              <a:t>Maputo, Mozambique</a:t>
            </a:r>
          </a:p>
        </p:txBody>
      </p:sp>
      <p:sp>
        <p:nvSpPr>
          <p:cNvPr id="16" name="Rounded Rectangle 15">
            <a:extLst>
              <a:ext uri="{FF2B5EF4-FFF2-40B4-BE49-F238E27FC236}">
                <a16:creationId xmlns:a16="http://schemas.microsoft.com/office/drawing/2014/main" id="{7088E383-0EC8-6C9B-8FE0-B8E2F21FE562}"/>
              </a:ext>
            </a:extLst>
          </p:cNvPr>
          <p:cNvSpPr/>
          <p:nvPr/>
        </p:nvSpPr>
        <p:spPr bwMode="auto">
          <a:xfrm>
            <a:off x="3355188" y="3974530"/>
            <a:ext cx="3517100" cy="288032"/>
          </a:xfrm>
          <a:prstGeom prst="roundRect">
            <a:avLst/>
          </a:prstGeom>
          <a:solidFill>
            <a:srgbClr val="FFFFFF">
              <a:alpha val="87843"/>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l" defTabSz="914377"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DD5F1A"/>
                </a:solidFill>
                <a:effectLst/>
                <a:uLnTx/>
                <a:uFillTx/>
                <a:latin typeface="Corbel"/>
                <a:ea typeface="ＭＳ Ｐゴシック" charset="0"/>
                <a:cs typeface="Arial" charset="0"/>
              </a:rPr>
              <a:t>Democratic Republic of the Congo</a:t>
            </a:r>
          </a:p>
        </p:txBody>
      </p:sp>
      <p:pic>
        <p:nvPicPr>
          <p:cNvPr id="17" name="Content Placeholder 17">
            <a:extLst>
              <a:ext uri="{FF2B5EF4-FFF2-40B4-BE49-F238E27FC236}">
                <a16:creationId xmlns:a16="http://schemas.microsoft.com/office/drawing/2014/main" id="{EF490147-433A-DF25-62AB-A9C752B7F6F7}"/>
              </a:ext>
            </a:extLst>
          </p:cNvPr>
          <p:cNvPicPr>
            <a:picLocks noGrp="1" noChangeAspect="1"/>
          </p:cNvPicPr>
          <p:nvPr>
            <p:ph idx="1"/>
          </p:nvPr>
        </p:nvPicPr>
        <p:blipFill rotWithShape="1">
          <a:blip r:embed="rId5" cstate="screen">
            <a:extLst>
              <a:ext uri="{28A0092B-C50C-407E-A947-70E740481C1C}">
                <a14:useLocalDpi xmlns:a14="http://schemas.microsoft.com/office/drawing/2010/main"/>
              </a:ext>
            </a:extLst>
          </a:blip>
          <a:srcRect b="31549"/>
          <a:stretch/>
        </p:blipFill>
        <p:spPr>
          <a:xfrm>
            <a:off x="7955376" y="3860670"/>
            <a:ext cx="3997177" cy="2111507"/>
          </a:xfrm>
          <a:prstGeom prst="roundRect">
            <a:avLst>
              <a:gd name="adj" fmla="val 6439"/>
            </a:avLst>
          </a:prstGeom>
          <a:ln>
            <a:noFill/>
          </a:ln>
          <a:effectLst/>
          <a:scene3d>
            <a:camera prst="orthographicFront"/>
            <a:lightRig rig="contrasting" dir="t">
              <a:rot lat="0" lon="0" rev="4200000"/>
            </a:lightRig>
          </a:scene3d>
          <a:sp3d prstMaterial="plastic">
            <a:contourClr>
              <a:srgbClr val="969696"/>
            </a:contourClr>
          </a:sp3d>
        </p:spPr>
      </p:pic>
      <p:sp>
        <p:nvSpPr>
          <p:cNvPr id="18" name="Rounded Rectangle 17">
            <a:extLst>
              <a:ext uri="{FF2B5EF4-FFF2-40B4-BE49-F238E27FC236}">
                <a16:creationId xmlns:a16="http://schemas.microsoft.com/office/drawing/2014/main" id="{6E7CBEF6-D418-D3B3-E439-0C9CF55654E7}"/>
              </a:ext>
            </a:extLst>
          </p:cNvPr>
          <p:cNvSpPr/>
          <p:nvPr/>
        </p:nvSpPr>
        <p:spPr bwMode="auto">
          <a:xfrm>
            <a:off x="8030768" y="3974530"/>
            <a:ext cx="2376264" cy="288032"/>
          </a:xfrm>
          <a:prstGeom prst="roundRect">
            <a:avLst/>
          </a:prstGeom>
          <a:solidFill>
            <a:srgbClr val="FFFFFF">
              <a:alpha val="87843"/>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l" defTabSz="914377"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DD5F1A"/>
                </a:solidFill>
                <a:effectLst/>
                <a:uLnTx/>
                <a:uFillTx/>
                <a:latin typeface="Corbel"/>
                <a:ea typeface="ＭＳ Ｐゴシック" charset="0"/>
                <a:cs typeface="Arial" charset="0"/>
              </a:rPr>
              <a:t>Abidjan, Côte d’Ivoire</a:t>
            </a:r>
          </a:p>
        </p:txBody>
      </p:sp>
      <p:sp>
        <p:nvSpPr>
          <p:cNvPr id="4" name="Rounded Rectangle 3">
            <a:extLst>
              <a:ext uri="{FF2B5EF4-FFF2-40B4-BE49-F238E27FC236}">
                <a16:creationId xmlns:a16="http://schemas.microsoft.com/office/drawing/2014/main" id="{7C1F13A4-6A9E-1137-C7C0-8286858755C3}"/>
              </a:ext>
            </a:extLst>
          </p:cNvPr>
          <p:cNvSpPr/>
          <p:nvPr/>
        </p:nvSpPr>
        <p:spPr bwMode="auto">
          <a:xfrm>
            <a:off x="5181282" y="1074179"/>
            <a:ext cx="45719" cy="166791"/>
          </a:xfrm>
          <a:prstGeom prst="round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6" name="Rounded Rectangle 5">
            <a:extLst>
              <a:ext uri="{FF2B5EF4-FFF2-40B4-BE49-F238E27FC236}">
                <a16:creationId xmlns:a16="http://schemas.microsoft.com/office/drawing/2014/main" id="{3D1B3C99-CB28-3D0B-51B2-9A7112666639}"/>
              </a:ext>
            </a:extLst>
          </p:cNvPr>
          <p:cNvSpPr/>
          <p:nvPr/>
        </p:nvSpPr>
        <p:spPr bwMode="auto">
          <a:xfrm>
            <a:off x="-294958" y="2829879"/>
            <a:ext cx="914400" cy="914400"/>
          </a:xfrm>
          <a:prstGeom prst="round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4094758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866E6D9-AC68-166A-101D-D5DEC83D49DE}"/>
              </a:ext>
            </a:extLst>
          </p:cNvPr>
          <p:cNvSpPr>
            <a:spLocks noGrp="1"/>
          </p:cNvSpPr>
          <p:nvPr>
            <p:ph type="title"/>
          </p:nvPr>
        </p:nvSpPr>
        <p:spPr>
          <a:xfrm>
            <a:off x="1" y="0"/>
            <a:ext cx="12192000" cy="896144"/>
          </a:xfrm>
        </p:spPr>
        <p:txBody>
          <a:bodyPr anchor="t">
            <a:noAutofit/>
          </a:bodyPr>
          <a:lstStyle/>
          <a:p>
            <a:r>
              <a:rPr lang="en-US" sz="2400" b="1" dirty="0">
                <a:solidFill>
                  <a:srgbClr val="1D345D"/>
                </a:solidFill>
                <a:latin typeface="Corbel" panose="020B0503020204020204" pitchFamily="34" charset="0"/>
              </a:rPr>
              <a:t>African lenders face particular challenges: incomes are low, irregular and informal; and most potential borrowers are first time home owners. Formal title is not always available.  Most housing is built incrementally, by households themselves.  Mortgage finance is not the way households finance their homes. </a:t>
            </a:r>
            <a:endParaRPr lang="en-US" sz="3600" b="1" dirty="0">
              <a:solidFill>
                <a:srgbClr val="1D345D"/>
              </a:solidFill>
              <a:latin typeface="Corbel" panose="020B0503020204020204" pitchFamily="34" charset="0"/>
            </a:endParaRPr>
          </a:p>
        </p:txBody>
      </p:sp>
      <p:pic>
        <p:nvPicPr>
          <p:cNvPr id="6" name="Picture 5" descr="A map of africa with different colored areas&#10;&#10;Description automatically generated">
            <a:extLst>
              <a:ext uri="{FF2B5EF4-FFF2-40B4-BE49-F238E27FC236}">
                <a16:creationId xmlns:a16="http://schemas.microsoft.com/office/drawing/2014/main" id="{C6DC5190-31D7-ABF9-18A1-C176BE43E492}"/>
              </a:ext>
            </a:extLst>
          </p:cNvPr>
          <p:cNvPicPr>
            <a:picLocks noChangeAspect="1"/>
          </p:cNvPicPr>
          <p:nvPr/>
        </p:nvPicPr>
        <p:blipFill rotWithShape="1">
          <a:blip r:embed="rId2">
            <a:extLst>
              <a:ext uri="{28A0092B-C50C-407E-A947-70E740481C1C}">
                <a14:useLocalDpi xmlns:a14="http://schemas.microsoft.com/office/drawing/2010/main"/>
              </a:ext>
            </a:extLst>
          </a:blip>
          <a:srcRect l="2035" r="1837"/>
          <a:stretch/>
        </p:blipFill>
        <p:spPr>
          <a:xfrm>
            <a:off x="28568" y="1378371"/>
            <a:ext cx="5903463" cy="5479628"/>
          </a:xfrm>
          <a:prstGeom prst="rect">
            <a:avLst/>
          </a:prstGeom>
        </p:spPr>
      </p:pic>
      <p:pic>
        <p:nvPicPr>
          <p:cNvPr id="5" name="Picture 4" descr="A map of africa with different colored areas&#10;&#10;Description automatically generated">
            <a:extLst>
              <a:ext uri="{FF2B5EF4-FFF2-40B4-BE49-F238E27FC236}">
                <a16:creationId xmlns:a16="http://schemas.microsoft.com/office/drawing/2014/main" id="{889B662D-4560-40C5-6746-29FEBCB90CCC}"/>
              </a:ext>
            </a:extLst>
          </p:cNvPr>
          <p:cNvPicPr>
            <a:picLocks noChangeAspect="1"/>
          </p:cNvPicPr>
          <p:nvPr/>
        </p:nvPicPr>
        <p:blipFill rotWithShape="1">
          <a:blip r:embed="rId3">
            <a:extLst>
              <a:ext uri="{28A0092B-C50C-407E-A947-70E740481C1C}">
                <a14:useLocalDpi xmlns:a14="http://schemas.microsoft.com/office/drawing/2010/main"/>
              </a:ext>
            </a:extLst>
          </a:blip>
          <a:srcRect l="1162"/>
          <a:stretch/>
        </p:blipFill>
        <p:spPr>
          <a:xfrm>
            <a:off x="5351729" y="1016029"/>
            <a:ext cx="6276976" cy="5479627"/>
          </a:xfrm>
          <a:prstGeom prst="rect">
            <a:avLst/>
          </a:prstGeom>
        </p:spPr>
      </p:pic>
      <p:pic>
        <p:nvPicPr>
          <p:cNvPr id="7" name="Picture 6">
            <a:extLst>
              <a:ext uri="{FF2B5EF4-FFF2-40B4-BE49-F238E27FC236}">
                <a16:creationId xmlns:a16="http://schemas.microsoft.com/office/drawing/2014/main" id="{29401802-31A3-FA54-8E30-8DACE3FFF1A0}"/>
              </a:ext>
            </a:extLst>
          </p:cNvPr>
          <p:cNvPicPr>
            <a:picLocks noChangeAspect="1"/>
          </p:cNvPicPr>
          <p:nvPr/>
        </p:nvPicPr>
        <p:blipFill>
          <a:blip r:embed="rId4"/>
          <a:stretch>
            <a:fillRect/>
          </a:stretch>
        </p:blipFill>
        <p:spPr>
          <a:xfrm>
            <a:off x="-75905" y="6047584"/>
            <a:ext cx="2551911" cy="896144"/>
          </a:xfrm>
          <a:prstGeom prst="rect">
            <a:avLst/>
          </a:prstGeom>
        </p:spPr>
      </p:pic>
    </p:spTree>
    <p:extLst>
      <p:ext uri="{BB962C8B-B14F-4D97-AF65-F5344CB8AC3E}">
        <p14:creationId xmlns:p14="http://schemas.microsoft.com/office/powerpoint/2010/main" val="5660177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F397181-2A10-717D-F513-188A9CE2A5A6}"/>
              </a:ext>
            </a:extLst>
          </p:cNvPr>
          <p:cNvSpPr/>
          <p:nvPr/>
        </p:nvSpPr>
        <p:spPr>
          <a:xfrm>
            <a:off x="7132320" y="6212184"/>
            <a:ext cx="5221224" cy="64581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06726E29-C472-C7A2-FD4D-7D4170B092B2}"/>
              </a:ext>
            </a:extLst>
          </p:cNvPr>
          <p:cNvSpPr/>
          <p:nvPr/>
        </p:nvSpPr>
        <p:spPr>
          <a:xfrm>
            <a:off x="7344835" y="6486583"/>
            <a:ext cx="5338917" cy="125592"/>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3866E6D9-AC68-166A-101D-D5DEC83D49DE}"/>
              </a:ext>
            </a:extLst>
          </p:cNvPr>
          <p:cNvSpPr>
            <a:spLocks noGrp="1"/>
          </p:cNvSpPr>
          <p:nvPr>
            <p:ph type="title"/>
          </p:nvPr>
        </p:nvSpPr>
        <p:spPr>
          <a:xfrm>
            <a:off x="0" y="87371"/>
            <a:ext cx="7132320" cy="3155891"/>
          </a:xfrm>
        </p:spPr>
        <p:txBody>
          <a:bodyPr anchor="t">
            <a:noAutofit/>
          </a:bodyPr>
          <a:lstStyle/>
          <a:p>
            <a:r>
              <a:rPr lang="en-US" sz="2400" b="1" dirty="0">
                <a:solidFill>
                  <a:srgbClr val="1D345D"/>
                </a:solidFill>
                <a:latin typeface="Corbel" panose="020B0503020204020204" pitchFamily="34" charset="0"/>
              </a:rPr>
              <a:t>The formal market is not delivering to the population.  Across Africa in each country, in 2023, the cheapest house, built by a formal developer in an urban area was generally </a:t>
            </a:r>
            <a:br>
              <a:rPr lang="en-US" sz="2400" b="1" dirty="0">
                <a:solidFill>
                  <a:srgbClr val="1D345D"/>
                </a:solidFill>
                <a:latin typeface="Corbel" panose="020B0503020204020204" pitchFamily="34" charset="0"/>
              </a:rPr>
            </a:br>
            <a:r>
              <a:rPr lang="en-US" sz="2400" b="1" dirty="0">
                <a:solidFill>
                  <a:srgbClr val="1D345D"/>
                </a:solidFill>
                <a:latin typeface="Corbel" panose="020B0503020204020204" pitchFamily="34" charset="0"/>
              </a:rPr>
              <a:t>not  affordable to </a:t>
            </a:r>
            <a:br>
              <a:rPr lang="en-US" sz="2400" b="1" dirty="0">
                <a:solidFill>
                  <a:srgbClr val="1D345D"/>
                </a:solidFill>
                <a:latin typeface="Corbel" panose="020B0503020204020204" pitchFamily="34" charset="0"/>
              </a:rPr>
            </a:br>
            <a:r>
              <a:rPr lang="en-US" sz="2400" b="1" dirty="0">
                <a:solidFill>
                  <a:srgbClr val="1D345D"/>
                </a:solidFill>
                <a:latin typeface="Corbel" panose="020B0503020204020204" pitchFamily="34" charset="0"/>
              </a:rPr>
              <a:t>key public sector </a:t>
            </a:r>
            <a:br>
              <a:rPr lang="en-US" sz="2400" b="1" dirty="0">
                <a:solidFill>
                  <a:srgbClr val="1D345D"/>
                </a:solidFill>
                <a:latin typeface="Corbel" panose="020B0503020204020204" pitchFamily="34" charset="0"/>
              </a:rPr>
            </a:br>
            <a:r>
              <a:rPr lang="en-US" sz="2400" b="1" dirty="0">
                <a:solidFill>
                  <a:srgbClr val="1D345D"/>
                </a:solidFill>
                <a:latin typeface="Corbel" panose="020B0503020204020204" pitchFamily="34" charset="0"/>
              </a:rPr>
              <a:t>workers – </a:t>
            </a:r>
            <a:br>
              <a:rPr lang="en-US" sz="2400" b="1" dirty="0">
                <a:solidFill>
                  <a:srgbClr val="1D345D"/>
                </a:solidFill>
                <a:latin typeface="Corbel" panose="020B0503020204020204" pitchFamily="34" charset="0"/>
              </a:rPr>
            </a:br>
            <a:r>
              <a:rPr lang="en-US" sz="2800" b="1" dirty="0">
                <a:solidFill>
                  <a:srgbClr val="81142E"/>
                </a:solidFill>
                <a:latin typeface="Corbel" panose="020B0503020204020204" pitchFamily="34" charset="0"/>
              </a:rPr>
              <a:t>even in </a:t>
            </a:r>
            <a:br>
              <a:rPr lang="en-US" sz="2800" b="1" dirty="0">
                <a:solidFill>
                  <a:srgbClr val="81142E"/>
                </a:solidFill>
                <a:latin typeface="Corbel" panose="020B0503020204020204" pitchFamily="34" charset="0"/>
              </a:rPr>
            </a:br>
            <a:r>
              <a:rPr lang="en-US" sz="2800" b="1" dirty="0">
                <a:solidFill>
                  <a:srgbClr val="81142E"/>
                </a:solidFill>
                <a:latin typeface="Corbel" panose="020B0503020204020204" pitchFamily="34" charset="0"/>
              </a:rPr>
              <a:t>Kenya</a:t>
            </a:r>
            <a:endParaRPr lang="en-US" sz="2400" b="1" dirty="0">
              <a:solidFill>
                <a:srgbClr val="1D345D"/>
              </a:solidFill>
              <a:latin typeface="Corbel" panose="020B0503020204020204" pitchFamily="34" charset="0"/>
            </a:endParaRPr>
          </a:p>
        </p:txBody>
      </p:sp>
      <p:pic>
        <p:nvPicPr>
          <p:cNvPr id="5" name="Picture 4" descr="A graph of a number of countries/regions&#10;&#10;Description automatically generated with medium confidence">
            <a:extLst>
              <a:ext uri="{FF2B5EF4-FFF2-40B4-BE49-F238E27FC236}">
                <a16:creationId xmlns:a16="http://schemas.microsoft.com/office/drawing/2014/main" id="{BF5AAF19-6FE5-521A-D2DB-BDE75C21388E}"/>
              </a:ext>
            </a:extLst>
          </p:cNvPr>
          <p:cNvPicPr>
            <a:picLocks noChangeAspect="1"/>
          </p:cNvPicPr>
          <p:nvPr/>
        </p:nvPicPr>
        <p:blipFill rotWithShape="1">
          <a:blip r:embed="rId2" cstate="hq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6820935" y="38871"/>
            <a:ext cx="5371070" cy="6819129"/>
          </a:xfrm>
          <a:prstGeom prst="rect">
            <a:avLst/>
          </a:prstGeom>
          <a:noFill/>
        </p:spPr>
      </p:pic>
      <p:pic>
        <p:nvPicPr>
          <p:cNvPr id="6" name="Picture 5" descr="A map of africa with blue and white colors&#10;&#10;Description automatically generated">
            <a:extLst>
              <a:ext uri="{FF2B5EF4-FFF2-40B4-BE49-F238E27FC236}">
                <a16:creationId xmlns:a16="http://schemas.microsoft.com/office/drawing/2014/main" id="{12C2F01E-8DE7-0778-F68D-CAB897F2410A}"/>
              </a:ext>
            </a:extLst>
          </p:cNvPr>
          <p:cNvPicPr>
            <a:picLocks noChangeAspect="1"/>
          </p:cNvPicPr>
          <p:nvPr/>
        </p:nvPicPr>
        <p:blipFill rotWithShape="1">
          <a:blip r:embed="rId3" cstate="hq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1179870" y="1175380"/>
            <a:ext cx="6164965" cy="5595247"/>
          </a:xfrm>
          <a:prstGeom prst="rect">
            <a:avLst/>
          </a:prstGeom>
        </p:spPr>
      </p:pic>
      <p:sp>
        <p:nvSpPr>
          <p:cNvPr id="8" name="TextBox 7">
            <a:extLst>
              <a:ext uri="{FF2B5EF4-FFF2-40B4-BE49-F238E27FC236}">
                <a16:creationId xmlns:a16="http://schemas.microsoft.com/office/drawing/2014/main" id="{0C7ECE4C-C52C-AE62-B5A8-843B54542F01}"/>
              </a:ext>
            </a:extLst>
          </p:cNvPr>
          <p:cNvSpPr txBox="1"/>
          <p:nvPr/>
        </p:nvSpPr>
        <p:spPr>
          <a:xfrm>
            <a:off x="5360670" y="1175379"/>
            <a:ext cx="1771650" cy="430887"/>
          </a:xfrm>
          <a:prstGeom prst="rect">
            <a:avLst/>
          </a:prstGeom>
          <a:noFill/>
        </p:spPr>
        <p:txBody>
          <a:bodyPr wrap="square">
            <a:spAutoFit/>
          </a:bodyPr>
          <a:lstStyle/>
          <a:p>
            <a:r>
              <a:rPr lang="en-US" sz="1100" dirty="0">
                <a:hlinkClick r:id="rId4"/>
              </a:rPr>
              <a:t>https://housingfinanceafrica.org/resources/yearbook/</a:t>
            </a:r>
            <a:r>
              <a:rPr lang="en-US" sz="1100" dirty="0"/>
              <a:t> </a:t>
            </a:r>
          </a:p>
        </p:txBody>
      </p:sp>
    </p:spTree>
    <p:extLst>
      <p:ext uri="{BB962C8B-B14F-4D97-AF65-F5344CB8AC3E}">
        <p14:creationId xmlns:p14="http://schemas.microsoft.com/office/powerpoint/2010/main" val="9127416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1915775" cy="1371600"/>
          </a:xfrm>
        </p:spPr>
        <p:txBody>
          <a:bodyPr anchor="t">
            <a:noAutofit/>
          </a:bodyPr>
          <a:lstStyle/>
          <a:p>
            <a:pPr>
              <a:lnSpc>
                <a:spcPct val="100000"/>
              </a:lnSpc>
            </a:pPr>
            <a:r>
              <a:rPr lang="en-ZA" sz="2800" b="1" dirty="0">
                <a:solidFill>
                  <a:srgbClr val="1D345D"/>
                </a:solidFill>
                <a:latin typeface="Corbel" panose="020B0503020204020204" pitchFamily="34" charset="0"/>
                <a:cs typeface="Calibri" panose="020F0502020204030204" pitchFamily="34" charset="0"/>
              </a:rPr>
              <a:t>As mortgage lenders, we require evidence of income.  But this is typically only available for those in formal employment – for example, in Uganda:</a:t>
            </a:r>
          </a:p>
        </p:txBody>
      </p:sp>
      <p:pic>
        <p:nvPicPr>
          <p:cNvPr id="8" name="Picture 7">
            <a:extLst>
              <a:ext uri="{FF2B5EF4-FFF2-40B4-BE49-F238E27FC236}">
                <a16:creationId xmlns:a16="http://schemas.microsoft.com/office/drawing/2014/main" id="{74B72BE5-95DC-A17E-A49E-EAF02C21F88D}"/>
              </a:ext>
            </a:extLst>
          </p:cNvPr>
          <p:cNvPicPr>
            <a:picLocks noChangeAspect="1"/>
          </p:cNvPicPr>
          <p:nvPr/>
        </p:nvPicPr>
        <p:blipFill>
          <a:blip r:embed="rId3"/>
          <a:srcRect l="1997"/>
          <a:stretch/>
        </p:blipFill>
        <p:spPr>
          <a:xfrm>
            <a:off x="14283" y="965530"/>
            <a:ext cx="10234613" cy="5144133"/>
          </a:xfrm>
          <a:prstGeom prst="rect">
            <a:avLst/>
          </a:prstGeom>
        </p:spPr>
      </p:pic>
      <p:grpSp>
        <p:nvGrpSpPr>
          <p:cNvPr id="11" name="Group 10">
            <a:extLst>
              <a:ext uri="{FF2B5EF4-FFF2-40B4-BE49-F238E27FC236}">
                <a16:creationId xmlns:a16="http://schemas.microsoft.com/office/drawing/2014/main" id="{03880449-31A6-049D-BAA4-D8AD455AD2E2}"/>
              </a:ext>
            </a:extLst>
          </p:cNvPr>
          <p:cNvGrpSpPr/>
          <p:nvPr/>
        </p:nvGrpSpPr>
        <p:grpSpPr>
          <a:xfrm>
            <a:off x="10459272" y="5887617"/>
            <a:ext cx="990561" cy="844913"/>
            <a:chOff x="5916617" y="6020315"/>
            <a:chExt cx="1020114" cy="809253"/>
          </a:xfrm>
          <a:solidFill>
            <a:schemeClr val="bg1"/>
          </a:solidFill>
        </p:grpSpPr>
        <p:sp>
          <p:nvSpPr>
            <p:cNvPr id="12" name="TextBox 11">
              <a:extLst>
                <a:ext uri="{FF2B5EF4-FFF2-40B4-BE49-F238E27FC236}">
                  <a16:creationId xmlns:a16="http://schemas.microsoft.com/office/drawing/2014/main" id="{D77A57C8-E08F-4E95-5D94-38249D6F2C50}"/>
                </a:ext>
              </a:extLst>
            </p:cNvPr>
            <p:cNvSpPr txBox="1"/>
            <p:nvPr/>
          </p:nvSpPr>
          <p:spPr>
            <a:xfrm>
              <a:off x="5916617" y="6020315"/>
              <a:ext cx="1020114" cy="294787"/>
            </a:xfrm>
            <a:prstGeom prst="rect">
              <a:avLst/>
            </a:prstGeom>
            <a:grpFill/>
          </p:spPr>
          <p:txBody>
            <a:bodyPr wrap="square" rtlCol="0">
              <a:spAutoFit/>
            </a:bodyPr>
            <a:lstStyle/>
            <a:p>
              <a:pPr algn="ctr"/>
              <a:r>
                <a:rPr lang="en-US" sz="1400" dirty="0">
                  <a:solidFill>
                    <a:schemeClr val="accent4">
                      <a:lumMod val="75000"/>
                      <a:lumOff val="25000"/>
                    </a:schemeClr>
                  </a:solidFill>
                  <a:latin typeface="Calibri" panose="020F0502020204030204" pitchFamily="34" charset="0"/>
                  <a:cs typeface="Calibri" panose="020F0502020204030204" pitchFamily="34" charset="0"/>
                </a:rPr>
                <a:t>Analysis by </a:t>
              </a:r>
            </a:p>
          </p:txBody>
        </p:sp>
        <p:pic>
          <p:nvPicPr>
            <p:cNvPr id="13" name="Picture 12">
              <a:extLst>
                <a:ext uri="{FF2B5EF4-FFF2-40B4-BE49-F238E27FC236}">
                  <a16:creationId xmlns:a16="http://schemas.microsoft.com/office/drawing/2014/main" id="{6C7A8468-5087-754B-170A-C020C7A3D05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00846" y="6344439"/>
              <a:ext cx="851657" cy="485129"/>
            </a:xfrm>
            <a:prstGeom prst="rect">
              <a:avLst/>
            </a:prstGeom>
            <a:grpFill/>
          </p:spPr>
        </p:pic>
      </p:grpSp>
      <p:sp>
        <p:nvSpPr>
          <p:cNvPr id="4" name="TextBox 3">
            <a:extLst>
              <a:ext uri="{FF2B5EF4-FFF2-40B4-BE49-F238E27FC236}">
                <a16:creationId xmlns:a16="http://schemas.microsoft.com/office/drawing/2014/main" id="{3D63424D-C4BD-9EA2-01C3-D1305A8F0367}"/>
              </a:ext>
            </a:extLst>
          </p:cNvPr>
          <p:cNvSpPr txBox="1"/>
          <p:nvPr/>
        </p:nvSpPr>
        <p:spPr>
          <a:xfrm>
            <a:off x="10272713" y="1782949"/>
            <a:ext cx="1919287" cy="3693319"/>
          </a:xfrm>
          <a:prstGeom prst="rect">
            <a:avLst/>
          </a:prstGeom>
          <a:noFill/>
        </p:spPr>
        <p:txBody>
          <a:bodyPr wrap="square">
            <a:spAutoFit/>
          </a:bodyPr>
          <a:lstStyle/>
          <a:p>
            <a:r>
              <a:rPr lang="en-ZA" sz="1800" dirty="0">
                <a:solidFill>
                  <a:srgbClr val="81142E"/>
                </a:solidFill>
                <a:latin typeface="Corbel" panose="020B0503020204020204" pitchFamily="34" charset="0"/>
                <a:cs typeface="Calibri" panose="020F0502020204030204" pitchFamily="34" charset="0"/>
              </a:rPr>
              <a:t>Of the almost 4 million earners in Uganda, less than 25% are in the formal sector.  Most private sector workers are in the informal sector.  </a:t>
            </a:r>
            <a:r>
              <a:rPr lang="en-ZA" dirty="0">
                <a:solidFill>
                  <a:srgbClr val="81142E"/>
                </a:solidFill>
                <a:latin typeface="Corbel" panose="020B0503020204020204" pitchFamily="34" charset="0"/>
                <a:cs typeface="Calibri" panose="020F0502020204030204" pitchFamily="34" charset="0"/>
              </a:rPr>
              <a:t>Even more workers </a:t>
            </a:r>
            <a:r>
              <a:rPr lang="en-ZA" sz="1800" dirty="0">
                <a:solidFill>
                  <a:srgbClr val="81142E"/>
                </a:solidFill>
                <a:latin typeface="Corbel" panose="020B0503020204020204" pitchFamily="34" charset="0"/>
                <a:cs typeface="Calibri" panose="020F0502020204030204" pitchFamily="34" charset="0"/>
              </a:rPr>
              <a:t>are simply employed by a private household.</a:t>
            </a:r>
            <a:endParaRPr lang="en-US" dirty="0">
              <a:solidFill>
                <a:srgbClr val="81142E"/>
              </a:solidFill>
            </a:endParaRPr>
          </a:p>
        </p:txBody>
      </p:sp>
    </p:spTree>
    <p:extLst>
      <p:ext uri="{BB962C8B-B14F-4D97-AF65-F5344CB8AC3E}">
        <p14:creationId xmlns:p14="http://schemas.microsoft.com/office/powerpoint/2010/main" val="17715766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5BBC0-4BBA-66FC-9D70-6E7B8E1F0B1D}"/>
              </a:ext>
            </a:extLst>
          </p:cNvPr>
          <p:cNvSpPr>
            <a:spLocks noGrp="1"/>
          </p:cNvSpPr>
          <p:nvPr>
            <p:ph type="title"/>
          </p:nvPr>
        </p:nvSpPr>
        <p:spPr>
          <a:xfrm>
            <a:off x="710710" y="365125"/>
            <a:ext cx="10643090" cy="1325563"/>
          </a:xfrm>
        </p:spPr>
        <p:txBody>
          <a:bodyPr>
            <a:normAutofit/>
          </a:bodyPr>
          <a:lstStyle/>
          <a:p>
            <a:r>
              <a:rPr lang="en-US" sz="2800" b="1" dirty="0">
                <a:solidFill>
                  <a:srgbClr val="1D345D"/>
                </a:solidFill>
                <a:latin typeface="Corbel" panose="020B0503020204020204" pitchFamily="34" charset="0"/>
                <a:cs typeface="Calibri" panose="020F0502020204030204" pitchFamily="34" charset="0"/>
              </a:rPr>
              <a:t>…and then the situation changes so rapidly, that survey data cannot be sufficient for shaping understanding</a:t>
            </a:r>
          </a:p>
        </p:txBody>
      </p:sp>
      <p:sp>
        <p:nvSpPr>
          <p:cNvPr id="3" name="Slide Number Placeholder 2">
            <a:extLst>
              <a:ext uri="{FF2B5EF4-FFF2-40B4-BE49-F238E27FC236}">
                <a16:creationId xmlns:a16="http://schemas.microsoft.com/office/drawing/2014/main" id="{434B25EF-96A9-D1D4-46E5-6027E68CB689}"/>
              </a:ext>
            </a:extLst>
          </p:cNvPr>
          <p:cNvSpPr>
            <a:spLocks noGrp="1"/>
          </p:cNvSpPr>
          <p:nvPr>
            <p:ph type="sldNum" sz="quarter" idx="4294967295"/>
          </p:nvPr>
        </p:nvSpPr>
        <p:spPr>
          <a:xfrm>
            <a:off x="0" y="6391275"/>
            <a:ext cx="630238" cy="365125"/>
          </a:xfrm>
          <a:prstGeom prst="rect">
            <a:avLst/>
          </a:prstGeom>
        </p:spPr>
        <p:txBody>
          <a:bodyPr/>
          <a:lstStyle/>
          <a:p>
            <a:pPr>
              <a:defRPr/>
            </a:pPr>
            <a:fld id="{89050A62-C1ED-4D30-A4F4-4513BC3D6404}" type="slidenum">
              <a:rPr lang="en-GB" smtClean="0">
                <a:solidFill>
                  <a:srgbClr val="000000"/>
                </a:solidFill>
              </a:rPr>
              <a:pPr>
                <a:defRPr/>
              </a:pPr>
              <a:t>6</a:t>
            </a:fld>
            <a:endParaRPr lang="en-GB">
              <a:solidFill>
                <a:srgbClr val="000000"/>
              </a:solidFill>
            </a:endParaRPr>
          </a:p>
        </p:txBody>
      </p:sp>
      <p:sp>
        <p:nvSpPr>
          <p:cNvPr id="4" name="TextBox 3">
            <a:extLst>
              <a:ext uri="{FF2B5EF4-FFF2-40B4-BE49-F238E27FC236}">
                <a16:creationId xmlns:a16="http://schemas.microsoft.com/office/drawing/2014/main" id="{1C9CA715-593D-8DD9-F635-0B463F0AB112}"/>
              </a:ext>
            </a:extLst>
          </p:cNvPr>
          <p:cNvSpPr txBox="1"/>
          <p:nvPr/>
        </p:nvSpPr>
        <p:spPr>
          <a:xfrm>
            <a:off x="710710" y="2319347"/>
            <a:ext cx="10770579" cy="2677656"/>
          </a:xfrm>
          <a:prstGeom prst="rect">
            <a:avLst/>
          </a:prstGeom>
          <a:solidFill>
            <a:schemeClr val="bg1"/>
          </a:solidFill>
          <a:ln>
            <a:noFill/>
            <a:prstDash val="sysDot"/>
          </a:ln>
        </p:spPr>
        <p:txBody>
          <a:bodyPr wrap="square">
            <a:spAutoFit/>
          </a:bodyPr>
          <a:lstStyle/>
          <a:p>
            <a:r>
              <a:rPr lang="en-US" sz="2400" b="0" i="1" u="none" strike="noStrike" baseline="0" dirty="0">
                <a:solidFill>
                  <a:srgbClr val="81142E"/>
                </a:solidFill>
                <a:latin typeface="Calibri" panose="020F0502020204030204" pitchFamily="34" charset="0"/>
                <a:cs typeface="Calibri" panose="020F0502020204030204" pitchFamily="34" charset="0"/>
              </a:rPr>
              <a:t>“It should however, be noted that 80 percent of those in self-employment in 2013/14 were still self-employed, 10 percent were no longer working in 2018/19 and 10 percent joined paid employment during the same period. In addition, 65 percent of the persons in paid employment during in 2013/14 were still in paid employment in 2018/19, 29 percent became self-employed and six percent were no longer working. </a:t>
            </a:r>
          </a:p>
          <a:p>
            <a:endParaRPr lang="en-US" sz="2400" i="1" dirty="0">
              <a:solidFill>
                <a:srgbClr val="81142E"/>
              </a:solidFill>
              <a:latin typeface="Calibri" panose="020F0502020204030204" pitchFamily="34" charset="0"/>
              <a:cs typeface="Calibri" panose="020F0502020204030204" pitchFamily="34" charset="0"/>
            </a:endParaRPr>
          </a:p>
          <a:p>
            <a:r>
              <a:rPr lang="en-US" sz="2400" b="0" i="1" u="none" strike="noStrike" baseline="0" dirty="0">
                <a:solidFill>
                  <a:srgbClr val="81142E"/>
                </a:solidFill>
                <a:latin typeface="Calibri" panose="020F0502020204030204" pitchFamily="34" charset="0"/>
                <a:cs typeface="Calibri" panose="020F0502020204030204" pitchFamily="34" charset="0"/>
              </a:rPr>
              <a:t>– </a:t>
            </a:r>
            <a:r>
              <a:rPr lang="en-US" sz="2400" b="1" i="1" u="none" strike="noStrike" baseline="0" dirty="0">
                <a:solidFill>
                  <a:srgbClr val="81142E"/>
                </a:solidFill>
                <a:latin typeface="Calibri" panose="020F0502020204030204" pitchFamily="34" charset="0"/>
                <a:cs typeface="Calibri" panose="020F0502020204030204" pitchFamily="34" charset="0"/>
              </a:rPr>
              <a:t>UGANDA NATIONAL PANEL SURVEY 2018/2019, WAVE VII REPORT</a:t>
            </a:r>
          </a:p>
        </p:txBody>
      </p:sp>
    </p:spTree>
    <p:extLst>
      <p:ext uri="{BB962C8B-B14F-4D97-AF65-F5344CB8AC3E}">
        <p14:creationId xmlns:p14="http://schemas.microsoft.com/office/powerpoint/2010/main" val="15777854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F5B948AD-9233-72EB-2116-61E5E6DF580D}"/>
              </a:ext>
            </a:extLst>
          </p:cNvPr>
          <p:cNvSpPr/>
          <p:nvPr/>
        </p:nvSpPr>
        <p:spPr bwMode="auto">
          <a:xfrm>
            <a:off x="1149178" y="999526"/>
            <a:ext cx="5394497" cy="1443637"/>
          </a:xfrm>
          <a:prstGeom prst="roundRect">
            <a:avLst>
              <a:gd name="adj" fmla="val 15627"/>
            </a:avLst>
          </a:prstGeom>
          <a:solidFill>
            <a:srgbClr val="81142E"/>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r>
              <a:rPr lang="en-US" sz="1600" dirty="0">
                <a:solidFill>
                  <a:schemeClr val="bg1"/>
                </a:solidFill>
                <a:latin typeface="Calibri" panose="020F0502020204030204" pitchFamily="34" charset="0"/>
                <a:cs typeface="Calibri" panose="020F0502020204030204" pitchFamily="34" charset="0"/>
              </a:rPr>
              <a:t>99% of households in Rwanda live in housing that was delivered either by themselves or by small scale suppliers</a:t>
            </a:r>
          </a:p>
        </p:txBody>
      </p:sp>
      <p:sp>
        <p:nvSpPr>
          <p:cNvPr id="2" name="Title 1">
            <a:extLst>
              <a:ext uri="{FF2B5EF4-FFF2-40B4-BE49-F238E27FC236}">
                <a16:creationId xmlns:a16="http://schemas.microsoft.com/office/drawing/2014/main" id="{5F0176F6-4237-1243-B3F8-FD54DB14BDA6}"/>
              </a:ext>
            </a:extLst>
          </p:cNvPr>
          <p:cNvSpPr>
            <a:spLocks noGrp="1"/>
          </p:cNvSpPr>
          <p:nvPr>
            <p:ph type="title"/>
          </p:nvPr>
        </p:nvSpPr>
        <p:spPr>
          <a:xfrm>
            <a:off x="0" y="0"/>
            <a:ext cx="11943191" cy="1155417"/>
          </a:xfrm>
        </p:spPr>
        <p:txBody>
          <a:bodyPr anchor="t">
            <a:noAutofit/>
          </a:bodyPr>
          <a:lstStyle/>
          <a:p>
            <a:r>
              <a:rPr lang="en-US" sz="3200" b="1" dirty="0">
                <a:solidFill>
                  <a:srgbClr val="1D345D"/>
                </a:solidFill>
                <a:latin typeface="Corbel" panose="020B0503020204020204" pitchFamily="34" charset="0"/>
              </a:rPr>
              <a:t>Formal, large- and small-scale developers are in the minority.  For example, in Rwanda.  </a:t>
            </a:r>
            <a:r>
              <a:rPr lang="en-US" sz="3200" dirty="0">
                <a:solidFill>
                  <a:srgbClr val="81142E"/>
                </a:solidFill>
                <a:latin typeface="Corbel" panose="020B0503020204020204" pitchFamily="34" charset="0"/>
              </a:rPr>
              <a:t>But we all still see this as an anomaly.</a:t>
            </a:r>
            <a:endParaRPr lang="en-US" sz="2400" dirty="0">
              <a:solidFill>
                <a:srgbClr val="81142E"/>
              </a:solidFill>
              <a:latin typeface="Corbel" panose="020B0503020204020204" pitchFamily="34" charset="0"/>
            </a:endParaRPr>
          </a:p>
        </p:txBody>
      </p:sp>
      <p:pic>
        <p:nvPicPr>
          <p:cNvPr id="3" name="Picture 2">
            <a:extLst>
              <a:ext uri="{FF2B5EF4-FFF2-40B4-BE49-F238E27FC236}">
                <a16:creationId xmlns:a16="http://schemas.microsoft.com/office/drawing/2014/main" id="{FC4D0250-22D8-8F48-B8B8-C3833363683D}"/>
              </a:ext>
            </a:extLst>
          </p:cNvPr>
          <p:cNvPicPr>
            <a:picLocks noChangeAspect="1"/>
          </p:cNvPicPr>
          <p:nvPr/>
        </p:nvPicPr>
        <p:blipFill>
          <a:blip r:embed="rId2"/>
          <a:stretch>
            <a:fillRect/>
          </a:stretch>
        </p:blipFill>
        <p:spPr>
          <a:xfrm>
            <a:off x="145825" y="1714500"/>
            <a:ext cx="12063630" cy="5129221"/>
          </a:xfrm>
          <a:prstGeom prst="rect">
            <a:avLst/>
          </a:prstGeom>
          <a:solidFill>
            <a:schemeClr val="bg1"/>
          </a:solidFill>
        </p:spPr>
      </p:pic>
      <p:sp>
        <p:nvSpPr>
          <p:cNvPr id="5" name="Oval 4">
            <a:extLst>
              <a:ext uri="{FF2B5EF4-FFF2-40B4-BE49-F238E27FC236}">
                <a16:creationId xmlns:a16="http://schemas.microsoft.com/office/drawing/2014/main" id="{74BB5A7C-D38C-4F1F-0BAF-43D6FA7CE028}"/>
              </a:ext>
            </a:extLst>
          </p:cNvPr>
          <p:cNvSpPr/>
          <p:nvPr/>
        </p:nvSpPr>
        <p:spPr>
          <a:xfrm>
            <a:off x="9429756" y="5243512"/>
            <a:ext cx="1600200" cy="1614488"/>
          </a:xfrm>
          <a:prstGeom prst="ellipse">
            <a:avLst/>
          </a:prstGeom>
          <a:noFill/>
          <a:ln w="38100">
            <a:solidFill>
              <a:srgbClr val="81142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07E50AF9-B7EA-D91F-5256-118C646626F6}"/>
              </a:ext>
            </a:extLst>
          </p:cNvPr>
          <p:cNvSpPr txBox="1"/>
          <p:nvPr/>
        </p:nvSpPr>
        <p:spPr>
          <a:xfrm>
            <a:off x="11047411" y="5142815"/>
            <a:ext cx="1162044" cy="1815882"/>
          </a:xfrm>
          <a:prstGeom prst="rect">
            <a:avLst/>
          </a:prstGeom>
          <a:noFill/>
        </p:spPr>
        <p:txBody>
          <a:bodyPr wrap="square" rtlCol="0">
            <a:spAutoFit/>
          </a:bodyPr>
          <a:lstStyle/>
          <a:p>
            <a:r>
              <a:rPr lang="en-US" sz="1400" b="1" dirty="0">
                <a:solidFill>
                  <a:srgbClr val="81142E"/>
                </a:solidFill>
              </a:rPr>
              <a:t>Only 2% of urban households accessed their housing from a formal developer</a:t>
            </a:r>
          </a:p>
        </p:txBody>
      </p:sp>
      <p:sp>
        <p:nvSpPr>
          <p:cNvPr id="8" name="TextBox 7">
            <a:extLst>
              <a:ext uri="{FF2B5EF4-FFF2-40B4-BE49-F238E27FC236}">
                <a16:creationId xmlns:a16="http://schemas.microsoft.com/office/drawing/2014/main" id="{7ACDEF27-C7A3-1A5B-F139-1566243BEC8A}"/>
              </a:ext>
            </a:extLst>
          </p:cNvPr>
          <p:cNvSpPr txBox="1"/>
          <p:nvPr/>
        </p:nvSpPr>
        <p:spPr>
          <a:xfrm>
            <a:off x="6543675" y="1314390"/>
            <a:ext cx="3043238" cy="400110"/>
          </a:xfrm>
          <a:prstGeom prst="rect">
            <a:avLst/>
          </a:prstGeom>
          <a:noFill/>
        </p:spPr>
        <p:txBody>
          <a:bodyPr wrap="square">
            <a:spAutoFit/>
          </a:bodyPr>
          <a:lstStyle/>
          <a:p>
            <a:r>
              <a:rPr lang="en-US" sz="1000" dirty="0">
                <a:hlinkClick r:id="rId3"/>
              </a:rPr>
              <a:t>https://housingfinanceafrica.org/projects/scoping-rwandas-affordable-housing-sector-and-its-financing/</a:t>
            </a:r>
            <a:r>
              <a:rPr lang="en-US" sz="1000" dirty="0"/>
              <a:t> </a:t>
            </a:r>
          </a:p>
        </p:txBody>
      </p:sp>
    </p:spTree>
    <p:extLst>
      <p:ext uri="{BB962C8B-B14F-4D97-AF65-F5344CB8AC3E}">
        <p14:creationId xmlns:p14="http://schemas.microsoft.com/office/powerpoint/2010/main" val="42538002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4C8C0EB6-CAF3-DB9B-A9FC-6D3869612767}"/>
              </a:ext>
            </a:extLst>
          </p:cNvPr>
          <p:cNvSpPr/>
          <p:nvPr/>
        </p:nvSpPr>
        <p:spPr>
          <a:xfrm>
            <a:off x="0" y="3559151"/>
            <a:ext cx="12191998" cy="154182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ZA" sz="1800" b="0" i="0" u="none" strike="noStrike" kern="1200" cap="none" spc="0" normalizeH="0" baseline="0" noProof="0">
              <a:ln>
                <a:noFill/>
              </a:ln>
              <a:solidFill>
                <a:srgbClr val="FFFFFF"/>
              </a:solidFill>
              <a:effectLst/>
              <a:uLnTx/>
              <a:uFillTx/>
              <a:ea typeface="+mn-ea"/>
              <a:cs typeface="Calibri" panose="020F0502020204030204" pitchFamily="34" charset="0"/>
            </a:endParaRPr>
          </a:p>
        </p:txBody>
      </p:sp>
      <p:pic>
        <p:nvPicPr>
          <p:cNvPr id="2" name="Picture 1">
            <a:extLst>
              <a:ext uri="{FF2B5EF4-FFF2-40B4-BE49-F238E27FC236}">
                <a16:creationId xmlns:a16="http://schemas.microsoft.com/office/drawing/2014/main" id="{C8785C98-7AE9-0CEC-B85D-2B0D1774FEF3}"/>
              </a:ext>
            </a:extLst>
          </p:cNvPr>
          <p:cNvPicPr>
            <a:picLocks noChangeAspect="1"/>
          </p:cNvPicPr>
          <p:nvPr/>
        </p:nvPicPr>
        <p:blipFill>
          <a:blip r:embed="rId2"/>
          <a:stretch>
            <a:fillRect/>
          </a:stretch>
        </p:blipFill>
        <p:spPr>
          <a:xfrm>
            <a:off x="-842092" y="3002487"/>
            <a:ext cx="13973189" cy="2211494"/>
          </a:xfrm>
          <a:prstGeom prst="rect">
            <a:avLst/>
          </a:prstGeom>
        </p:spPr>
      </p:pic>
      <p:graphicFrame>
        <p:nvGraphicFramePr>
          <p:cNvPr id="4" name="Table 3">
            <a:extLst>
              <a:ext uri="{FF2B5EF4-FFF2-40B4-BE49-F238E27FC236}">
                <a16:creationId xmlns:a16="http://schemas.microsoft.com/office/drawing/2014/main" id="{7EC90C14-AFDA-E164-F3DB-F4E3F3246FC5}"/>
              </a:ext>
            </a:extLst>
          </p:cNvPr>
          <p:cNvGraphicFramePr>
            <a:graphicFrameLocks noGrp="1"/>
          </p:cNvGraphicFramePr>
          <p:nvPr>
            <p:extLst>
              <p:ext uri="{D42A27DB-BD31-4B8C-83A1-F6EECF244321}">
                <p14:modId xmlns:p14="http://schemas.microsoft.com/office/powerpoint/2010/main" val="1485282789"/>
              </p:ext>
            </p:extLst>
          </p:nvPr>
        </p:nvGraphicFramePr>
        <p:xfrm>
          <a:off x="92527" y="2751089"/>
          <a:ext cx="12196482" cy="853440"/>
        </p:xfrm>
        <a:graphic>
          <a:graphicData uri="http://schemas.openxmlformats.org/drawingml/2006/table">
            <a:tbl>
              <a:tblPr firstRow="1" bandRow="1">
                <a:tableStyleId>{5C22544A-7EE6-4342-B048-85BDC9FD1C3A}</a:tableStyleId>
              </a:tblPr>
              <a:tblGrid>
                <a:gridCol w="2032747">
                  <a:extLst>
                    <a:ext uri="{9D8B030D-6E8A-4147-A177-3AD203B41FA5}">
                      <a16:colId xmlns:a16="http://schemas.microsoft.com/office/drawing/2014/main" val="2698020313"/>
                    </a:ext>
                  </a:extLst>
                </a:gridCol>
                <a:gridCol w="2032747">
                  <a:extLst>
                    <a:ext uri="{9D8B030D-6E8A-4147-A177-3AD203B41FA5}">
                      <a16:colId xmlns:a16="http://schemas.microsoft.com/office/drawing/2014/main" val="3625500979"/>
                    </a:ext>
                  </a:extLst>
                </a:gridCol>
                <a:gridCol w="2032747">
                  <a:extLst>
                    <a:ext uri="{9D8B030D-6E8A-4147-A177-3AD203B41FA5}">
                      <a16:colId xmlns:a16="http://schemas.microsoft.com/office/drawing/2014/main" val="2832159419"/>
                    </a:ext>
                  </a:extLst>
                </a:gridCol>
                <a:gridCol w="2032747">
                  <a:extLst>
                    <a:ext uri="{9D8B030D-6E8A-4147-A177-3AD203B41FA5}">
                      <a16:colId xmlns:a16="http://schemas.microsoft.com/office/drawing/2014/main" val="1013674903"/>
                    </a:ext>
                  </a:extLst>
                </a:gridCol>
                <a:gridCol w="2032747">
                  <a:extLst>
                    <a:ext uri="{9D8B030D-6E8A-4147-A177-3AD203B41FA5}">
                      <a16:colId xmlns:a16="http://schemas.microsoft.com/office/drawing/2014/main" val="4199469736"/>
                    </a:ext>
                  </a:extLst>
                </a:gridCol>
                <a:gridCol w="2032747">
                  <a:extLst>
                    <a:ext uri="{9D8B030D-6E8A-4147-A177-3AD203B41FA5}">
                      <a16:colId xmlns:a16="http://schemas.microsoft.com/office/drawing/2014/main" val="1094078479"/>
                    </a:ext>
                  </a:extLst>
                </a:gridCol>
              </a:tblGrid>
              <a:tr h="370840">
                <a:tc>
                  <a:txBody>
                    <a:bodyPr/>
                    <a:lstStyle/>
                    <a:p>
                      <a:pPr algn="ctr" rtl="0" fontAlgn="base"/>
                      <a:r>
                        <a:rPr lang="en-US" sz="1200" b="1" i="0" kern="1200" dirty="0">
                          <a:solidFill>
                            <a:schemeClr val="accent3">
                              <a:lumMod val="90000"/>
                              <a:lumOff val="10000"/>
                            </a:schemeClr>
                          </a:solidFill>
                          <a:effectLst/>
                          <a:latin typeface="+mn-lt"/>
                          <a:ea typeface="+mn-ea"/>
                          <a:cs typeface="+mn-cs"/>
                        </a:rPr>
                        <a:t>​</a:t>
                      </a:r>
                    </a:p>
                    <a:p>
                      <a:pPr algn="ctr" rtl="0" fontAlgn="base"/>
                      <a:r>
                        <a:rPr lang="en-ZA" sz="1200" b="1" i="0" kern="1200" dirty="0">
                          <a:solidFill>
                            <a:srgbClr val="AE5675"/>
                          </a:solidFill>
                          <a:effectLst/>
                          <a:latin typeface="+mn-lt"/>
                          <a:ea typeface="+mn-ea"/>
                          <a:cs typeface="+mn-cs"/>
                        </a:rPr>
                        <a:t>Informal area, non-durable materials</a:t>
                      </a:r>
                      <a:endParaRPr lang="en-ZA" sz="1400" b="1" i="0" kern="1200" dirty="0">
                        <a:solidFill>
                          <a:srgbClr val="AE5675"/>
                        </a:solidFill>
                        <a:effectLst/>
                        <a:latin typeface="+mn-lt"/>
                        <a:ea typeface="+mn-ea"/>
                        <a:cs typeface="+mn-cs"/>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rtl="0" fontAlgn="base"/>
                      <a:endParaRPr lang="en-US" sz="1200" b="1" i="0" kern="1200">
                        <a:solidFill>
                          <a:schemeClr val="accent3">
                            <a:lumMod val="90000"/>
                            <a:lumOff val="10000"/>
                          </a:schemeClr>
                        </a:solidFill>
                        <a:effectLst/>
                        <a:latin typeface="+mn-lt"/>
                        <a:ea typeface="+mn-ea"/>
                        <a:cs typeface="+mn-cs"/>
                      </a:endParaRPr>
                    </a:p>
                    <a:p>
                      <a:pPr algn="ctr" rtl="0" fontAlgn="base"/>
                      <a:r>
                        <a:rPr lang="en-ZA" sz="1200" b="1" i="0" kern="1200">
                          <a:solidFill>
                            <a:srgbClr val="865265"/>
                          </a:solidFill>
                          <a:effectLst/>
                          <a:latin typeface="+mn-lt"/>
                          <a:ea typeface="+mn-ea"/>
                          <a:cs typeface="+mn-cs"/>
                        </a:rPr>
                        <a:t>Informal area, durable materials​</a:t>
                      </a:r>
                    </a:p>
                    <a:p>
                      <a:pPr algn="ctr"/>
                      <a:endParaRPr lang="en-ZA" sz="1200" b="1">
                        <a:solidFill>
                          <a:schemeClr val="accent3">
                            <a:lumMod val="90000"/>
                            <a:lumOff val="10000"/>
                          </a:schemeClr>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rtl="0" fontAlgn="base"/>
                      <a:r>
                        <a:rPr lang="en-US" sz="1200" b="1" i="0" kern="1200" dirty="0">
                          <a:solidFill>
                            <a:schemeClr val="accent3">
                              <a:lumMod val="90000"/>
                              <a:lumOff val="10000"/>
                            </a:schemeClr>
                          </a:solidFill>
                          <a:effectLst/>
                          <a:latin typeface="+mn-lt"/>
                          <a:ea typeface="+mn-ea"/>
                          <a:cs typeface="+mn-cs"/>
                        </a:rPr>
                        <a:t>​</a:t>
                      </a:r>
                    </a:p>
                    <a:p>
                      <a:pPr algn="ctr" rtl="0" fontAlgn="base"/>
                      <a:r>
                        <a:rPr lang="en-ZA" sz="1200" b="1" i="0" kern="1200" dirty="0">
                          <a:solidFill>
                            <a:srgbClr val="FFC000"/>
                          </a:solidFill>
                          <a:effectLst/>
                          <a:latin typeface="+mn-lt"/>
                          <a:ea typeface="+mn-ea"/>
                          <a:cs typeface="+mn-cs"/>
                        </a:rPr>
                        <a:t>Formal area, non-durable materials</a:t>
                      </a:r>
                      <a:endParaRPr lang="en-US" sz="1200" b="1" i="0" kern="1200" dirty="0">
                        <a:solidFill>
                          <a:srgbClr val="FFC000"/>
                        </a:solidFill>
                        <a:effectLst/>
                        <a:latin typeface="+mn-lt"/>
                        <a:ea typeface="+mn-ea"/>
                        <a:cs typeface="+mn-cs"/>
                      </a:endParaRPr>
                    </a:p>
                    <a:p>
                      <a:pPr algn="ctr"/>
                      <a:endParaRPr lang="en-ZA" sz="1200" b="1" dirty="0">
                        <a:solidFill>
                          <a:schemeClr val="accent3">
                            <a:lumMod val="90000"/>
                            <a:lumOff val="10000"/>
                          </a:schemeClr>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rtl="0" fontAlgn="base"/>
                      <a:endParaRPr lang="en-US" sz="1200" b="0" i="0" kern="1200" dirty="0">
                        <a:solidFill>
                          <a:schemeClr val="accent3">
                            <a:lumMod val="90000"/>
                            <a:lumOff val="10000"/>
                          </a:schemeClr>
                        </a:solidFill>
                        <a:effectLst/>
                        <a:latin typeface="+mn-lt"/>
                        <a:ea typeface="+mn-ea"/>
                        <a:cs typeface="+mn-cs"/>
                      </a:endParaRPr>
                    </a:p>
                    <a:p>
                      <a:pPr algn="ctr" rtl="0" fontAlgn="base"/>
                      <a:r>
                        <a:rPr lang="en-ZA" sz="1200" b="1" i="0" kern="1200" dirty="0">
                          <a:solidFill>
                            <a:schemeClr val="tx1">
                              <a:lumMod val="60000"/>
                              <a:lumOff val="40000"/>
                            </a:schemeClr>
                          </a:solidFill>
                          <a:effectLst/>
                          <a:latin typeface="+mn-lt"/>
                          <a:ea typeface="+mn-ea"/>
                          <a:cs typeface="+mn-cs"/>
                        </a:rPr>
                        <a:t>Formal area, durable materials, non-flush sanitation</a:t>
                      </a:r>
                      <a:r>
                        <a:rPr lang="en-US" sz="1400" b="1" i="0" kern="1200" dirty="0">
                          <a:solidFill>
                            <a:schemeClr val="tx1">
                              <a:lumMod val="60000"/>
                              <a:lumOff val="40000"/>
                            </a:schemeClr>
                          </a:solidFill>
                          <a:effectLst/>
                          <a:latin typeface="+mn-lt"/>
                          <a:ea typeface="+mn-ea"/>
                          <a:cs typeface="+mn-cs"/>
                        </a:rPr>
                        <a:t>​</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rtl="0" fontAlgn="base"/>
                      <a:endParaRPr lang="en-US" sz="1200" b="1" i="0" kern="1200" dirty="0">
                        <a:solidFill>
                          <a:schemeClr val="accent3">
                            <a:lumMod val="90000"/>
                            <a:lumOff val="10000"/>
                          </a:schemeClr>
                        </a:solidFill>
                        <a:effectLst/>
                        <a:latin typeface="+mn-lt"/>
                        <a:ea typeface="+mn-ea"/>
                        <a:cs typeface="+mn-cs"/>
                      </a:endParaRPr>
                    </a:p>
                    <a:p>
                      <a:pPr algn="ctr" rtl="0" fontAlgn="base"/>
                      <a:r>
                        <a:rPr lang="en-ZA" sz="1200" b="1" i="0" kern="1200" dirty="0">
                          <a:solidFill>
                            <a:srgbClr val="2F9999"/>
                          </a:solidFill>
                          <a:effectLst/>
                          <a:latin typeface="+mn-lt"/>
                          <a:ea typeface="+mn-ea"/>
                          <a:cs typeface="+mn-cs"/>
                        </a:rPr>
                        <a:t>Formal area, durable materials, flush toilet shared</a:t>
                      </a:r>
                      <a:r>
                        <a:rPr lang="en-US" sz="1400" b="0" i="0" kern="1200" dirty="0">
                          <a:solidFill>
                            <a:srgbClr val="2F9999"/>
                          </a:solidFill>
                          <a:effectLst/>
                          <a:latin typeface="+mn-lt"/>
                          <a:ea typeface="+mn-ea"/>
                          <a:cs typeface="+mn-cs"/>
                        </a:rPr>
                        <a:t>​</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rtl="0" fontAlgn="base"/>
                      <a:r>
                        <a:rPr lang="en-US" sz="1200" b="0" i="0" kern="1200" dirty="0">
                          <a:solidFill>
                            <a:schemeClr val="accent3">
                              <a:lumMod val="90000"/>
                              <a:lumOff val="10000"/>
                            </a:schemeClr>
                          </a:solidFill>
                          <a:effectLst/>
                          <a:latin typeface="+mn-lt"/>
                          <a:ea typeface="+mn-ea"/>
                          <a:cs typeface="+mn-cs"/>
                        </a:rPr>
                        <a:t>​</a:t>
                      </a:r>
                    </a:p>
                    <a:p>
                      <a:pPr algn="ctr" rtl="0" fontAlgn="base"/>
                      <a:r>
                        <a:rPr lang="en-ZA" sz="1200" b="1" i="0" kern="1200" dirty="0">
                          <a:solidFill>
                            <a:srgbClr val="66B79C"/>
                          </a:solidFill>
                          <a:effectLst/>
                          <a:latin typeface="+mn-lt"/>
                          <a:ea typeface="+mn-ea"/>
                          <a:cs typeface="+mn-cs"/>
                        </a:rPr>
                        <a:t>Formal area, durable materials, flush toilet not shared</a:t>
                      </a:r>
                      <a:r>
                        <a:rPr lang="en-US" sz="1200" b="1" i="0" kern="1200" dirty="0">
                          <a:solidFill>
                            <a:srgbClr val="66B79C"/>
                          </a:solidFill>
                          <a:effectLst/>
                          <a:latin typeface="+mn-lt"/>
                          <a:ea typeface="+mn-ea"/>
                          <a:cs typeface="+mn-cs"/>
                        </a:rPr>
                        <a:t>​</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9597759"/>
                  </a:ext>
                </a:extLst>
              </a:tr>
            </a:tbl>
          </a:graphicData>
        </a:graphic>
      </p:graphicFrame>
      <p:cxnSp>
        <p:nvCxnSpPr>
          <p:cNvPr id="54" name="Straight Connector 53">
            <a:extLst>
              <a:ext uri="{FF2B5EF4-FFF2-40B4-BE49-F238E27FC236}">
                <a16:creationId xmlns:a16="http://schemas.microsoft.com/office/drawing/2014/main" id="{30901400-D448-7953-14DA-102A90AB4351}"/>
              </a:ext>
            </a:extLst>
          </p:cNvPr>
          <p:cNvCxnSpPr>
            <a:cxnSpLocks/>
          </p:cNvCxnSpPr>
          <p:nvPr/>
        </p:nvCxnSpPr>
        <p:spPr>
          <a:xfrm>
            <a:off x="10114729" y="2614922"/>
            <a:ext cx="0" cy="25200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pic>
        <p:nvPicPr>
          <p:cNvPr id="6" name="Picture 5" descr="A high angle view of a town&#10;&#10;Description automatically generated with low confidence">
            <a:extLst>
              <a:ext uri="{FF2B5EF4-FFF2-40B4-BE49-F238E27FC236}">
                <a16:creationId xmlns:a16="http://schemas.microsoft.com/office/drawing/2014/main" id="{A80AE466-2EE7-E1F2-83B5-DDF6DF1FCF0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3257" y="1598930"/>
            <a:ext cx="1954602" cy="1356818"/>
          </a:xfrm>
          <a:prstGeom prst="rect">
            <a:avLst/>
          </a:prstGeom>
        </p:spPr>
      </p:pic>
      <p:pic>
        <p:nvPicPr>
          <p:cNvPr id="8" name="Picture 7">
            <a:extLst>
              <a:ext uri="{FF2B5EF4-FFF2-40B4-BE49-F238E27FC236}">
                <a16:creationId xmlns:a16="http://schemas.microsoft.com/office/drawing/2014/main" id="{31F89BA4-B34A-0985-7E73-39A0C04B10E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257084" y="1598930"/>
            <a:ext cx="1954602" cy="1356817"/>
          </a:xfrm>
          <a:prstGeom prst="rect">
            <a:avLst/>
          </a:prstGeom>
        </p:spPr>
      </p:pic>
      <p:pic>
        <p:nvPicPr>
          <p:cNvPr id="10" name="Picture 9">
            <a:extLst>
              <a:ext uri="{FF2B5EF4-FFF2-40B4-BE49-F238E27FC236}">
                <a16:creationId xmlns:a16="http://schemas.microsoft.com/office/drawing/2014/main" id="{3E1B6F13-C562-DECA-5584-37686056ED6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rot="5400000">
            <a:off x="4529890" y="1303702"/>
            <a:ext cx="1356818" cy="1947275"/>
          </a:xfrm>
          <a:prstGeom prst="rect">
            <a:avLst/>
          </a:prstGeom>
        </p:spPr>
      </p:pic>
      <p:pic>
        <p:nvPicPr>
          <p:cNvPr id="12" name="Picture 11" descr="A picture containing outdoor, sky, ground, dirt&#10;&#10;Description automatically generated">
            <a:extLst>
              <a:ext uri="{FF2B5EF4-FFF2-40B4-BE49-F238E27FC236}">
                <a16:creationId xmlns:a16="http://schemas.microsoft.com/office/drawing/2014/main" id="{430EC56E-5D5E-080A-224D-8AB7D80F406F}"/>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8193598" y="1598930"/>
            <a:ext cx="1924011" cy="1356817"/>
          </a:xfrm>
          <a:prstGeom prst="rect">
            <a:avLst/>
          </a:prstGeom>
        </p:spPr>
      </p:pic>
      <p:pic>
        <p:nvPicPr>
          <p:cNvPr id="20" name="Picture 19">
            <a:extLst>
              <a:ext uri="{FF2B5EF4-FFF2-40B4-BE49-F238E27FC236}">
                <a16:creationId xmlns:a16="http://schemas.microsoft.com/office/drawing/2014/main" id="{85468A6B-8EB2-552B-CB1B-181E93A04B2B}"/>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0156585" y="1598930"/>
            <a:ext cx="1977546" cy="1371419"/>
          </a:xfrm>
          <a:prstGeom prst="rect">
            <a:avLst/>
          </a:prstGeom>
        </p:spPr>
      </p:pic>
      <p:pic>
        <p:nvPicPr>
          <p:cNvPr id="22" name="Picture 21">
            <a:extLst>
              <a:ext uri="{FF2B5EF4-FFF2-40B4-BE49-F238E27FC236}">
                <a16:creationId xmlns:a16="http://schemas.microsoft.com/office/drawing/2014/main" id="{411B29B9-9C6D-0FCD-CA25-67986D473C31}"/>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rot="5400000">
            <a:off x="6495533" y="1317526"/>
            <a:ext cx="1384468" cy="1947276"/>
          </a:xfrm>
          <a:prstGeom prst="rect">
            <a:avLst/>
          </a:prstGeom>
        </p:spPr>
      </p:pic>
      <p:sp>
        <p:nvSpPr>
          <p:cNvPr id="27" name="TextBox 26">
            <a:extLst>
              <a:ext uri="{FF2B5EF4-FFF2-40B4-BE49-F238E27FC236}">
                <a16:creationId xmlns:a16="http://schemas.microsoft.com/office/drawing/2014/main" id="{07B6F92D-EFEC-48E4-BF44-A4256BDB4227}"/>
              </a:ext>
            </a:extLst>
          </p:cNvPr>
          <p:cNvSpPr txBox="1"/>
          <p:nvPr/>
        </p:nvSpPr>
        <p:spPr>
          <a:xfrm>
            <a:off x="416600" y="2651631"/>
            <a:ext cx="1649691" cy="307777"/>
          </a:xfrm>
          <a:prstGeom prst="rect">
            <a:avLst/>
          </a:prstGeom>
          <a:solidFill>
            <a:srgbClr val="AE5675">
              <a:alpha val="69804"/>
            </a:srgbClr>
          </a:solid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ZA" sz="1400" b="1" i="0" u="none" strike="noStrike" kern="1200" cap="none" spc="0" normalizeH="0" baseline="0" noProof="0">
                <a:ln>
                  <a:noFill/>
                </a:ln>
                <a:solidFill>
                  <a:srgbClr val="FFFFFF"/>
                </a:solidFill>
                <a:effectLst/>
                <a:uLnTx/>
                <a:uFillTx/>
                <a:ea typeface="ＭＳ Ｐゴシック" charset="0"/>
                <a:cs typeface="Calibri" panose="020F0502020204030204" pitchFamily="34" charset="0"/>
              </a:rPr>
              <a:t>Segment 1</a:t>
            </a:r>
            <a:endParaRPr kumimoji="0" lang="en-ZA" sz="1800" b="1" i="0" u="none" strike="noStrike" kern="1200" cap="none" spc="0" normalizeH="0" baseline="0" noProof="0">
              <a:ln>
                <a:noFill/>
              </a:ln>
              <a:solidFill>
                <a:srgbClr val="FFFFFF"/>
              </a:solidFill>
              <a:effectLst/>
              <a:uLnTx/>
              <a:uFillTx/>
              <a:ea typeface="ＭＳ Ｐゴシック" charset="0"/>
              <a:cs typeface="Calibri" panose="020F0502020204030204" pitchFamily="34" charset="0"/>
            </a:endParaRPr>
          </a:p>
        </p:txBody>
      </p:sp>
      <p:sp>
        <p:nvSpPr>
          <p:cNvPr id="28" name="TextBox 27">
            <a:extLst>
              <a:ext uri="{FF2B5EF4-FFF2-40B4-BE49-F238E27FC236}">
                <a16:creationId xmlns:a16="http://schemas.microsoft.com/office/drawing/2014/main" id="{3A6B4356-5E12-2E7D-7385-7266347D620F}"/>
              </a:ext>
            </a:extLst>
          </p:cNvPr>
          <p:cNvSpPr txBox="1"/>
          <p:nvPr/>
        </p:nvSpPr>
        <p:spPr>
          <a:xfrm>
            <a:off x="2400427" y="2651631"/>
            <a:ext cx="1649691" cy="307777"/>
          </a:xfrm>
          <a:prstGeom prst="rect">
            <a:avLst/>
          </a:prstGeom>
          <a:solidFill>
            <a:srgbClr val="865265">
              <a:alpha val="69804"/>
            </a:srgbClr>
          </a:solid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ZA" sz="1400" b="1" i="0" u="none" strike="noStrike" kern="1200" cap="none" spc="0" normalizeH="0" baseline="0" noProof="0">
                <a:ln>
                  <a:noFill/>
                </a:ln>
                <a:solidFill>
                  <a:srgbClr val="FFFFFF"/>
                </a:solidFill>
                <a:effectLst/>
                <a:uLnTx/>
                <a:uFillTx/>
                <a:ea typeface="ＭＳ Ｐゴシック" charset="0"/>
                <a:cs typeface="Calibri" panose="020F0502020204030204" pitchFamily="34" charset="0"/>
              </a:rPr>
              <a:t>Segment 2</a:t>
            </a:r>
            <a:endParaRPr kumimoji="0" lang="en-ZA" sz="1800" b="1" i="0" u="none" strike="noStrike" kern="1200" cap="none" spc="0" normalizeH="0" baseline="0" noProof="0">
              <a:ln>
                <a:noFill/>
              </a:ln>
              <a:solidFill>
                <a:srgbClr val="FFFFFF"/>
              </a:solidFill>
              <a:effectLst/>
              <a:uLnTx/>
              <a:uFillTx/>
              <a:ea typeface="ＭＳ Ｐゴシック" charset="0"/>
              <a:cs typeface="Calibri" panose="020F0502020204030204" pitchFamily="34" charset="0"/>
            </a:endParaRPr>
          </a:p>
        </p:txBody>
      </p:sp>
      <p:sp>
        <p:nvSpPr>
          <p:cNvPr id="29" name="TextBox 28">
            <a:extLst>
              <a:ext uri="{FF2B5EF4-FFF2-40B4-BE49-F238E27FC236}">
                <a16:creationId xmlns:a16="http://schemas.microsoft.com/office/drawing/2014/main" id="{D84BD5D0-D244-D390-09CB-21583A95FB96}"/>
              </a:ext>
            </a:extLst>
          </p:cNvPr>
          <p:cNvSpPr txBox="1"/>
          <p:nvPr/>
        </p:nvSpPr>
        <p:spPr>
          <a:xfrm>
            <a:off x="4365702" y="2651631"/>
            <a:ext cx="1649691" cy="307777"/>
          </a:xfrm>
          <a:prstGeom prst="rect">
            <a:avLst/>
          </a:prstGeom>
          <a:solidFill>
            <a:srgbClr val="EEBA69">
              <a:alpha val="69804"/>
            </a:srgbClr>
          </a:solid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ZA" sz="1400" b="1" i="0" u="none" strike="noStrike" kern="1200" cap="none" spc="0" normalizeH="0" baseline="0" noProof="0">
                <a:ln>
                  <a:noFill/>
                </a:ln>
                <a:solidFill>
                  <a:srgbClr val="FFFFFF"/>
                </a:solidFill>
                <a:effectLst/>
                <a:uLnTx/>
                <a:uFillTx/>
                <a:ea typeface="ＭＳ Ｐゴシック" charset="0"/>
                <a:cs typeface="Calibri" panose="020F0502020204030204" pitchFamily="34" charset="0"/>
              </a:rPr>
              <a:t>Segment 3</a:t>
            </a:r>
            <a:endParaRPr kumimoji="0" lang="en-ZA" sz="1800" b="1" i="0" u="none" strike="noStrike" kern="1200" cap="none" spc="0" normalizeH="0" baseline="0" noProof="0">
              <a:ln>
                <a:noFill/>
              </a:ln>
              <a:solidFill>
                <a:srgbClr val="FFFFFF"/>
              </a:solidFill>
              <a:effectLst/>
              <a:uLnTx/>
              <a:uFillTx/>
              <a:ea typeface="ＭＳ Ｐゴシック" charset="0"/>
              <a:cs typeface="Calibri" panose="020F0502020204030204" pitchFamily="34" charset="0"/>
            </a:endParaRPr>
          </a:p>
        </p:txBody>
      </p:sp>
      <p:sp>
        <p:nvSpPr>
          <p:cNvPr id="30" name="TextBox 29">
            <a:extLst>
              <a:ext uri="{FF2B5EF4-FFF2-40B4-BE49-F238E27FC236}">
                <a16:creationId xmlns:a16="http://schemas.microsoft.com/office/drawing/2014/main" id="{8E6958D4-D45D-C52A-6A9D-96855A4A4DBC}"/>
              </a:ext>
            </a:extLst>
          </p:cNvPr>
          <p:cNvSpPr txBox="1"/>
          <p:nvPr/>
        </p:nvSpPr>
        <p:spPr>
          <a:xfrm>
            <a:off x="6362921" y="2651631"/>
            <a:ext cx="1649691" cy="307777"/>
          </a:xfrm>
          <a:prstGeom prst="rect">
            <a:avLst/>
          </a:prstGeom>
          <a:solidFill>
            <a:srgbClr val="CCA05B">
              <a:alpha val="69804"/>
            </a:srgbClr>
          </a:solid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ZA" sz="1400" b="1" i="0" u="none" strike="noStrike" kern="1200" cap="none" spc="0" normalizeH="0" baseline="0" noProof="0">
                <a:ln>
                  <a:noFill/>
                </a:ln>
                <a:solidFill>
                  <a:srgbClr val="FFFFFF"/>
                </a:solidFill>
                <a:effectLst/>
                <a:uLnTx/>
                <a:uFillTx/>
                <a:ea typeface="ＭＳ Ｐゴシック" charset="0"/>
                <a:cs typeface="Calibri" panose="020F0502020204030204" pitchFamily="34" charset="0"/>
              </a:rPr>
              <a:t>Segment 4</a:t>
            </a:r>
            <a:endParaRPr kumimoji="0" lang="en-ZA" sz="1800" b="1" i="0" u="none" strike="noStrike" kern="1200" cap="none" spc="0" normalizeH="0" baseline="0" noProof="0">
              <a:ln>
                <a:noFill/>
              </a:ln>
              <a:solidFill>
                <a:srgbClr val="FFFFFF"/>
              </a:solidFill>
              <a:effectLst/>
              <a:uLnTx/>
              <a:uFillTx/>
              <a:ea typeface="ＭＳ Ｐゴシック" charset="0"/>
              <a:cs typeface="Calibri" panose="020F0502020204030204" pitchFamily="34" charset="0"/>
            </a:endParaRPr>
          </a:p>
        </p:txBody>
      </p:sp>
      <p:sp>
        <p:nvSpPr>
          <p:cNvPr id="31" name="TextBox 30">
            <a:extLst>
              <a:ext uri="{FF2B5EF4-FFF2-40B4-BE49-F238E27FC236}">
                <a16:creationId xmlns:a16="http://schemas.microsoft.com/office/drawing/2014/main" id="{1654BEE1-F430-20D9-0737-6DD5AD29CF9B}"/>
              </a:ext>
            </a:extLst>
          </p:cNvPr>
          <p:cNvSpPr txBox="1"/>
          <p:nvPr/>
        </p:nvSpPr>
        <p:spPr>
          <a:xfrm>
            <a:off x="8360141" y="2651631"/>
            <a:ext cx="1649691" cy="307777"/>
          </a:xfrm>
          <a:prstGeom prst="rect">
            <a:avLst/>
          </a:prstGeom>
          <a:solidFill>
            <a:srgbClr val="577B6F">
              <a:alpha val="69804"/>
            </a:srgbClr>
          </a:solid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ZA" sz="1400" b="1" i="0" u="none" strike="noStrike" kern="1200" cap="none" spc="0" normalizeH="0" baseline="0" noProof="0">
                <a:ln>
                  <a:noFill/>
                </a:ln>
                <a:solidFill>
                  <a:srgbClr val="FFFFFF"/>
                </a:solidFill>
                <a:effectLst/>
                <a:uLnTx/>
                <a:uFillTx/>
                <a:ea typeface="ＭＳ Ｐゴシック" charset="0"/>
                <a:cs typeface="Calibri" panose="020F0502020204030204" pitchFamily="34" charset="0"/>
              </a:rPr>
              <a:t>Segment 5</a:t>
            </a:r>
            <a:endParaRPr kumimoji="0" lang="en-ZA" sz="1800" b="1" i="0" u="none" strike="noStrike" kern="1200" cap="none" spc="0" normalizeH="0" baseline="0" noProof="0">
              <a:ln>
                <a:noFill/>
              </a:ln>
              <a:solidFill>
                <a:srgbClr val="FFFFFF"/>
              </a:solidFill>
              <a:effectLst/>
              <a:uLnTx/>
              <a:uFillTx/>
              <a:ea typeface="ＭＳ Ｐゴシック" charset="0"/>
              <a:cs typeface="Calibri" panose="020F0502020204030204" pitchFamily="34" charset="0"/>
            </a:endParaRPr>
          </a:p>
        </p:txBody>
      </p:sp>
      <p:sp>
        <p:nvSpPr>
          <p:cNvPr id="32" name="TextBox 31">
            <a:extLst>
              <a:ext uri="{FF2B5EF4-FFF2-40B4-BE49-F238E27FC236}">
                <a16:creationId xmlns:a16="http://schemas.microsoft.com/office/drawing/2014/main" id="{BB656F91-23C8-7C3C-F8BA-FE60A6FAD52D}"/>
              </a:ext>
            </a:extLst>
          </p:cNvPr>
          <p:cNvSpPr txBox="1"/>
          <p:nvPr/>
        </p:nvSpPr>
        <p:spPr>
          <a:xfrm>
            <a:off x="10307687" y="2651631"/>
            <a:ext cx="1649691" cy="307777"/>
          </a:xfrm>
          <a:prstGeom prst="rect">
            <a:avLst/>
          </a:prstGeom>
          <a:solidFill>
            <a:srgbClr val="66B79C">
              <a:alpha val="69804"/>
            </a:srgbClr>
          </a:solid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ZA" sz="1400" b="1" i="0" u="none" strike="noStrike" kern="1200" cap="none" spc="0" normalizeH="0" baseline="0" noProof="0">
                <a:ln>
                  <a:noFill/>
                </a:ln>
                <a:solidFill>
                  <a:srgbClr val="FFFFFF"/>
                </a:solidFill>
                <a:effectLst/>
                <a:uLnTx/>
                <a:uFillTx/>
                <a:ea typeface="ＭＳ Ｐゴシック" charset="0"/>
                <a:cs typeface="Calibri" panose="020F0502020204030204" pitchFamily="34" charset="0"/>
              </a:rPr>
              <a:t>Segment 6</a:t>
            </a:r>
            <a:endParaRPr kumimoji="0" lang="en-ZA" sz="1800" b="1" i="0" u="none" strike="noStrike" kern="1200" cap="none" spc="0" normalizeH="0" baseline="0" noProof="0">
              <a:ln>
                <a:noFill/>
              </a:ln>
              <a:solidFill>
                <a:srgbClr val="FFFFFF"/>
              </a:solidFill>
              <a:effectLst/>
              <a:uLnTx/>
              <a:uFillTx/>
              <a:ea typeface="ＭＳ Ｐゴシック" charset="0"/>
              <a:cs typeface="Calibri" panose="020F0502020204030204" pitchFamily="34" charset="0"/>
            </a:endParaRPr>
          </a:p>
        </p:txBody>
      </p:sp>
      <p:sp>
        <p:nvSpPr>
          <p:cNvPr id="5" name="TextBox 4">
            <a:extLst>
              <a:ext uri="{FF2B5EF4-FFF2-40B4-BE49-F238E27FC236}">
                <a16:creationId xmlns:a16="http://schemas.microsoft.com/office/drawing/2014/main" id="{C76A8ECD-6352-3BA6-58C4-E9DB641680A1}"/>
              </a:ext>
            </a:extLst>
          </p:cNvPr>
          <p:cNvSpPr txBox="1"/>
          <p:nvPr/>
        </p:nvSpPr>
        <p:spPr>
          <a:xfrm>
            <a:off x="877118" y="4702455"/>
            <a:ext cx="81915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1400" b="0" i="0" u="none" strike="noStrike" kern="1200" cap="none" spc="0" normalizeH="0" baseline="0" noProof="0" dirty="0">
                <a:ln>
                  <a:noFill/>
                </a:ln>
                <a:solidFill>
                  <a:srgbClr val="8B0E3A"/>
                </a:solidFill>
                <a:effectLst/>
                <a:uLnTx/>
                <a:uFillTx/>
                <a:ea typeface="ＭＳ Ｐゴシック" charset="0"/>
                <a:cs typeface="Calibri" panose="020F0502020204030204" pitchFamily="34" charset="0"/>
              </a:rPr>
              <a:t>(6%)</a:t>
            </a:r>
          </a:p>
        </p:txBody>
      </p:sp>
      <p:sp>
        <p:nvSpPr>
          <p:cNvPr id="7" name="TextBox 6">
            <a:extLst>
              <a:ext uri="{FF2B5EF4-FFF2-40B4-BE49-F238E27FC236}">
                <a16:creationId xmlns:a16="http://schemas.microsoft.com/office/drawing/2014/main" id="{922CAF72-C69A-8A6B-97FB-134B0421D012}"/>
              </a:ext>
            </a:extLst>
          </p:cNvPr>
          <p:cNvSpPr txBox="1"/>
          <p:nvPr/>
        </p:nvSpPr>
        <p:spPr>
          <a:xfrm>
            <a:off x="2811272" y="4702456"/>
            <a:ext cx="81915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1400" b="0" i="0" u="none" strike="noStrike" kern="1200" cap="none" spc="0" normalizeH="0" baseline="0" noProof="0" dirty="0">
                <a:ln>
                  <a:noFill/>
                </a:ln>
                <a:solidFill>
                  <a:srgbClr val="530823"/>
                </a:solidFill>
                <a:effectLst/>
                <a:uLnTx/>
                <a:uFillTx/>
                <a:ea typeface="ＭＳ Ｐゴシック" charset="0"/>
                <a:cs typeface="Calibri" panose="020F0502020204030204" pitchFamily="34" charset="0"/>
              </a:rPr>
              <a:t>(3%)</a:t>
            </a:r>
          </a:p>
        </p:txBody>
      </p:sp>
      <p:sp>
        <p:nvSpPr>
          <p:cNvPr id="9" name="TextBox 8">
            <a:extLst>
              <a:ext uri="{FF2B5EF4-FFF2-40B4-BE49-F238E27FC236}">
                <a16:creationId xmlns:a16="http://schemas.microsoft.com/office/drawing/2014/main" id="{4DA66346-BD52-9D02-260F-0E6FCF0A5E6D}"/>
              </a:ext>
            </a:extLst>
          </p:cNvPr>
          <p:cNvSpPr txBox="1"/>
          <p:nvPr/>
        </p:nvSpPr>
        <p:spPr>
          <a:xfrm>
            <a:off x="4795701" y="4796073"/>
            <a:ext cx="81915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1400" b="0" i="0" u="none" strike="noStrike" kern="1200" cap="none" spc="0" normalizeH="0" baseline="0" noProof="0" dirty="0">
                <a:ln>
                  <a:noFill/>
                </a:ln>
                <a:solidFill>
                  <a:srgbClr val="E79C29">
                    <a:lumMod val="75000"/>
                  </a:srgbClr>
                </a:solidFill>
                <a:effectLst/>
                <a:uLnTx/>
                <a:uFillTx/>
                <a:ea typeface="ＭＳ Ｐゴシック" charset="0"/>
                <a:cs typeface="Calibri" panose="020F0502020204030204" pitchFamily="34" charset="0"/>
              </a:rPr>
              <a:t>(16%)</a:t>
            </a:r>
          </a:p>
        </p:txBody>
      </p:sp>
      <p:sp>
        <p:nvSpPr>
          <p:cNvPr id="11" name="TextBox 10">
            <a:extLst>
              <a:ext uri="{FF2B5EF4-FFF2-40B4-BE49-F238E27FC236}">
                <a16:creationId xmlns:a16="http://schemas.microsoft.com/office/drawing/2014/main" id="{2AC22247-FC74-8C92-A1D2-F8C01CE5CAED}"/>
              </a:ext>
            </a:extLst>
          </p:cNvPr>
          <p:cNvSpPr txBox="1"/>
          <p:nvPr/>
        </p:nvSpPr>
        <p:spPr>
          <a:xfrm>
            <a:off x="6786587" y="4863384"/>
            <a:ext cx="81915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1400" b="0" i="0" u="none" strike="noStrike" kern="1200" cap="none" spc="0" normalizeH="0" baseline="0" noProof="0" dirty="0">
                <a:ln>
                  <a:noFill/>
                </a:ln>
                <a:solidFill>
                  <a:srgbClr val="B98A3D"/>
                </a:solidFill>
                <a:effectLst/>
                <a:uLnTx/>
                <a:uFillTx/>
                <a:ea typeface="ＭＳ Ｐゴシック" charset="0"/>
                <a:cs typeface="Calibri" panose="020F0502020204030204" pitchFamily="34" charset="0"/>
              </a:rPr>
              <a:t>(31%)</a:t>
            </a:r>
          </a:p>
        </p:txBody>
      </p:sp>
      <p:sp>
        <p:nvSpPr>
          <p:cNvPr id="13" name="TextBox 12">
            <a:extLst>
              <a:ext uri="{FF2B5EF4-FFF2-40B4-BE49-F238E27FC236}">
                <a16:creationId xmlns:a16="http://schemas.microsoft.com/office/drawing/2014/main" id="{EB31DC31-7C9A-108F-5A01-091EE3124D20}"/>
              </a:ext>
            </a:extLst>
          </p:cNvPr>
          <p:cNvSpPr txBox="1"/>
          <p:nvPr/>
        </p:nvSpPr>
        <p:spPr>
          <a:xfrm>
            <a:off x="8766055" y="4849773"/>
            <a:ext cx="81915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1400" b="0" i="0" u="none" strike="noStrike" kern="1200" cap="none" spc="0" normalizeH="0" baseline="0" noProof="0" dirty="0">
                <a:ln>
                  <a:noFill/>
                </a:ln>
                <a:solidFill>
                  <a:srgbClr val="104332"/>
                </a:solidFill>
                <a:effectLst/>
                <a:uLnTx/>
                <a:uFillTx/>
                <a:ea typeface="ＭＳ Ｐゴシック" charset="0"/>
                <a:cs typeface="Calibri" panose="020F0502020204030204" pitchFamily="34" charset="0"/>
              </a:rPr>
              <a:t>(26%)</a:t>
            </a:r>
          </a:p>
        </p:txBody>
      </p:sp>
      <p:sp>
        <p:nvSpPr>
          <p:cNvPr id="14" name="TextBox 13">
            <a:extLst>
              <a:ext uri="{FF2B5EF4-FFF2-40B4-BE49-F238E27FC236}">
                <a16:creationId xmlns:a16="http://schemas.microsoft.com/office/drawing/2014/main" id="{4912F7C7-1794-E083-8E34-03627A880CA3}"/>
              </a:ext>
            </a:extLst>
          </p:cNvPr>
          <p:cNvSpPr txBox="1"/>
          <p:nvPr/>
        </p:nvSpPr>
        <p:spPr>
          <a:xfrm>
            <a:off x="10743789" y="4776273"/>
            <a:ext cx="81915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1400" b="0" i="0" u="none" strike="noStrike" kern="1200" cap="none" spc="0" normalizeH="0" baseline="0" noProof="0" dirty="0">
                <a:ln>
                  <a:noFill/>
                </a:ln>
                <a:solidFill>
                  <a:srgbClr val="196D5F"/>
                </a:solidFill>
                <a:effectLst/>
                <a:uLnTx/>
                <a:uFillTx/>
                <a:ea typeface="ＭＳ Ｐゴシック" charset="0"/>
                <a:cs typeface="Calibri" panose="020F0502020204030204" pitchFamily="34" charset="0"/>
              </a:rPr>
              <a:t>(17%)</a:t>
            </a:r>
          </a:p>
        </p:txBody>
      </p:sp>
      <p:sp>
        <p:nvSpPr>
          <p:cNvPr id="16" name="Right Bracket 15">
            <a:extLst>
              <a:ext uri="{FF2B5EF4-FFF2-40B4-BE49-F238E27FC236}">
                <a16:creationId xmlns:a16="http://schemas.microsoft.com/office/drawing/2014/main" id="{5717F176-B936-E7AC-71A7-BEFB11D3077D}"/>
              </a:ext>
            </a:extLst>
          </p:cNvPr>
          <p:cNvSpPr/>
          <p:nvPr/>
        </p:nvSpPr>
        <p:spPr>
          <a:xfrm rot="16200000">
            <a:off x="6053206" y="-4466888"/>
            <a:ext cx="216000" cy="11592000"/>
          </a:xfrm>
          <a:prstGeom prst="rightBracket">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ZA" sz="1800" b="0" i="0" u="none" strike="noStrike" kern="1200" cap="none" spc="0" normalizeH="0" baseline="0" noProof="0">
              <a:ln>
                <a:noFill/>
              </a:ln>
              <a:solidFill>
                <a:srgbClr val="67503B"/>
              </a:solidFill>
              <a:effectLst/>
              <a:uLnTx/>
              <a:uFillTx/>
              <a:ea typeface="+mn-ea"/>
              <a:cs typeface="Calibri" panose="020F0502020204030204" pitchFamily="34" charset="0"/>
            </a:endParaRPr>
          </a:p>
        </p:txBody>
      </p:sp>
      <p:sp>
        <p:nvSpPr>
          <p:cNvPr id="26" name="TextBox 25">
            <a:extLst>
              <a:ext uri="{FF2B5EF4-FFF2-40B4-BE49-F238E27FC236}">
                <a16:creationId xmlns:a16="http://schemas.microsoft.com/office/drawing/2014/main" id="{FDFEC875-DCC1-1B20-4764-26561836BB65}"/>
              </a:ext>
            </a:extLst>
          </p:cNvPr>
          <p:cNvSpPr txBox="1"/>
          <p:nvPr/>
        </p:nvSpPr>
        <p:spPr>
          <a:xfrm>
            <a:off x="2074761" y="1007400"/>
            <a:ext cx="8033664" cy="307777"/>
          </a:xfrm>
          <a:prstGeom prst="rect">
            <a:avLst/>
          </a:prstGeom>
          <a:solidFill>
            <a:schemeClr val="bg1"/>
          </a:solidFill>
        </p:spPr>
        <p:txBody>
          <a:bodyPr wrap="square"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ZA" sz="1400" b="1" i="0" u="none" strike="noStrike" kern="1200" cap="none" spc="0" normalizeH="0" baseline="0" noProof="0" dirty="0">
                <a:ln>
                  <a:noFill/>
                </a:ln>
                <a:solidFill>
                  <a:schemeClr val="tx2">
                    <a:lumMod val="65000"/>
                    <a:lumOff val="35000"/>
                  </a:schemeClr>
                </a:solidFill>
                <a:effectLst/>
                <a:uLnTx/>
                <a:uFillTx/>
                <a:ea typeface="ＭＳ Ｐゴシック" charset="0"/>
                <a:cs typeface="Calibri" panose="020F0502020204030204" pitchFamily="34" charset="0"/>
              </a:rPr>
              <a:t>Urban Kenyan renter household segments (number of households; % of urban households)</a:t>
            </a:r>
          </a:p>
        </p:txBody>
      </p:sp>
      <p:sp>
        <p:nvSpPr>
          <p:cNvPr id="17" name="TextBox 16">
            <a:extLst>
              <a:ext uri="{FF2B5EF4-FFF2-40B4-BE49-F238E27FC236}">
                <a16:creationId xmlns:a16="http://schemas.microsoft.com/office/drawing/2014/main" id="{4016F850-0BC2-BBBA-CD42-B3BB2A91221D}"/>
              </a:ext>
            </a:extLst>
          </p:cNvPr>
          <p:cNvSpPr txBox="1"/>
          <p:nvPr/>
        </p:nvSpPr>
        <p:spPr>
          <a:xfrm>
            <a:off x="3709366" y="1278542"/>
            <a:ext cx="4214346" cy="276999"/>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ZA" sz="1200" b="0" i="1" u="none" strike="noStrike" kern="1200" cap="none" spc="0" normalizeH="0" baseline="0" noProof="0" dirty="0">
                <a:ln>
                  <a:noFill/>
                </a:ln>
                <a:solidFill>
                  <a:schemeClr val="tx2">
                    <a:lumMod val="65000"/>
                    <a:lumOff val="35000"/>
                  </a:schemeClr>
                </a:solidFill>
                <a:effectLst/>
                <a:uLnTx/>
                <a:uFillTx/>
                <a:ea typeface="ＭＳ Ｐゴシック" charset="0"/>
                <a:cs typeface="Calibri" panose="020F0502020204030204" pitchFamily="34" charset="0"/>
              </a:rPr>
              <a:t>Segmented based on area type* &amp; housing quality</a:t>
            </a:r>
          </a:p>
        </p:txBody>
      </p:sp>
      <p:sp>
        <p:nvSpPr>
          <p:cNvPr id="21" name="TextBox 20">
            <a:extLst>
              <a:ext uri="{FF2B5EF4-FFF2-40B4-BE49-F238E27FC236}">
                <a16:creationId xmlns:a16="http://schemas.microsoft.com/office/drawing/2014/main" id="{2A93215E-D08D-295D-0535-1973506D5686}"/>
              </a:ext>
            </a:extLst>
          </p:cNvPr>
          <p:cNvSpPr txBox="1"/>
          <p:nvPr/>
        </p:nvSpPr>
        <p:spPr>
          <a:xfrm>
            <a:off x="1" y="75361"/>
            <a:ext cx="11957206" cy="1006429"/>
          </a:xfrm>
          <a:prstGeom prst="rect">
            <a:avLst/>
          </a:prstGeom>
          <a:noFill/>
        </p:spPr>
        <p:txBody>
          <a:bodyPr wrap="square" rtlCol="0">
            <a:spAutoFit/>
          </a:body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ZA" sz="2400" b="1" i="0" u="none" strike="noStrike" kern="1200" cap="none" spc="0" normalizeH="0" baseline="0" noProof="0" dirty="0">
                <a:ln>
                  <a:noFill/>
                </a:ln>
                <a:solidFill>
                  <a:srgbClr val="1D345D"/>
                </a:solidFill>
                <a:effectLst/>
                <a:uLnTx/>
                <a:uFillTx/>
                <a:latin typeface="Corbel" panose="020B0503020204020204" pitchFamily="34" charset="0"/>
                <a:ea typeface="ＭＳ Ｐゴシック" charset="0"/>
                <a:cs typeface="Calibri" panose="020F0502020204030204" pitchFamily="34" charset="0"/>
              </a:rPr>
              <a:t>In Kenya, 78% of urban households rent their primary dwelling, but </a:t>
            </a:r>
            <a:r>
              <a:rPr lang="en-ZA" sz="2400" b="1" dirty="0">
                <a:solidFill>
                  <a:srgbClr val="1D345D"/>
                </a:solidFill>
                <a:latin typeface="Corbel" panose="020B0503020204020204" pitchFamily="34" charset="0"/>
                <a:ea typeface="ＭＳ Ｐゴシック" charset="0"/>
                <a:cs typeface="Calibri" panose="020F0502020204030204" pitchFamily="34" charset="0"/>
              </a:rPr>
              <a:t>only 17% of these live in so-called “formal rental”.  The majority rent from individuals.  </a:t>
            </a:r>
            <a:r>
              <a:rPr kumimoji="0" lang="en-ZA" sz="1800" b="1" i="0" u="none" strike="noStrike" kern="1200" cap="none" spc="0" normalizeH="0" baseline="0" noProof="0" dirty="0">
                <a:ln>
                  <a:noFill/>
                </a:ln>
                <a:solidFill>
                  <a:srgbClr val="1D345D"/>
                </a:solidFill>
                <a:effectLst/>
                <a:uLnTx/>
                <a:uFillTx/>
                <a:latin typeface="Corbel" panose="020B0503020204020204" pitchFamily="34" charset="0"/>
                <a:ea typeface="ＭＳ Ｐゴシック" charset="0"/>
                <a:cs typeface="Calibri" panose="020F0502020204030204" pitchFamily="34" charset="0"/>
              </a:rPr>
              <a:t>How can lenders enable this activity in support of better quality?   </a:t>
            </a:r>
            <a:endParaRPr kumimoji="0" lang="en-ZA" sz="1200" b="1" i="0" u="none" strike="noStrike" kern="1200" cap="none" spc="0" normalizeH="0" baseline="0" noProof="0" dirty="0">
              <a:ln>
                <a:noFill/>
              </a:ln>
              <a:solidFill>
                <a:srgbClr val="1D345D"/>
              </a:solidFill>
              <a:effectLst/>
              <a:uLnTx/>
              <a:uFillTx/>
              <a:latin typeface="Corbel" panose="020B0503020204020204" pitchFamily="34" charset="0"/>
              <a:ea typeface="ＭＳ Ｐゴシック" charset="0"/>
              <a:cs typeface="Calibri" panose="020F0502020204030204" pitchFamily="34" charset="0"/>
            </a:endParaRPr>
          </a:p>
        </p:txBody>
      </p:sp>
      <p:sp>
        <p:nvSpPr>
          <p:cNvPr id="25" name="TextBox 24">
            <a:extLst>
              <a:ext uri="{FF2B5EF4-FFF2-40B4-BE49-F238E27FC236}">
                <a16:creationId xmlns:a16="http://schemas.microsoft.com/office/drawing/2014/main" id="{C26AC69A-B835-AD8D-DE05-06473C4A4A3D}"/>
              </a:ext>
            </a:extLst>
          </p:cNvPr>
          <p:cNvSpPr txBox="1"/>
          <p:nvPr/>
        </p:nvSpPr>
        <p:spPr>
          <a:xfrm>
            <a:off x="0" y="3665571"/>
            <a:ext cx="400110" cy="1318950"/>
          </a:xfrm>
          <a:prstGeom prst="rect">
            <a:avLst/>
          </a:prstGeom>
          <a:noFill/>
        </p:spPr>
        <p:txBody>
          <a:bodyPr vert="vert270"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ZA" sz="1400" b="1" i="0" u="none" strike="noStrike" kern="1200" cap="none" spc="0" normalizeH="0" baseline="0" noProof="0" dirty="0">
                <a:ln>
                  <a:noFill/>
                </a:ln>
                <a:solidFill>
                  <a:schemeClr val="bg2">
                    <a:lumMod val="75000"/>
                  </a:schemeClr>
                </a:solidFill>
                <a:effectLst/>
                <a:uLnTx/>
                <a:uFillTx/>
                <a:ea typeface="ＭＳ Ｐゴシック" charset="0"/>
                <a:cs typeface="Calibri" panose="020F0502020204030204" pitchFamily="34" charset="0"/>
              </a:rPr>
              <a:t>Segment size </a:t>
            </a:r>
          </a:p>
        </p:txBody>
      </p:sp>
      <p:sp>
        <p:nvSpPr>
          <p:cNvPr id="48" name="TextBox 47">
            <a:extLst>
              <a:ext uri="{FF2B5EF4-FFF2-40B4-BE49-F238E27FC236}">
                <a16:creationId xmlns:a16="http://schemas.microsoft.com/office/drawing/2014/main" id="{3A3C4BE2-D88D-94A3-2743-75110AA8A32D}"/>
              </a:ext>
            </a:extLst>
          </p:cNvPr>
          <p:cNvSpPr txBox="1"/>
          <p:nvPr/>
        </p:nvSpPr>
        <p:spPr>
          <a:xfrm>
            <a:off x="8264531" y="5111465"/>
            <a:ext cx="3784591" cy="1169551"/>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ZA" sz="1400" b="1" i="0" u="none" strike="noStrike" kern="1200" cap="none" spc="0" normalizeH="0" baseline="0" noProof="0" dirty="0">
                <a:ln>
                  <a:noFill/>
                </a:ln>
                <a:solidFill>
                  <a:srgbClr val="2F9999"/>
                </a:solidFill>
                <a:effectLst/>
                <a:uLnTx/>
                <a:uFillTx/>
                <a:ea typeface="ＭＳ Ｐゴシック" charset="0"/>
                <a:cs typeface="Calibri" panose="020F0502020204030204" pitchFamily="34" charset="0"/>
              </a:rPr>
              <a:t>Private individuals or small-scale developers (companies), more likely to be absent landlords </a:t>
            </a:r>
            <a:r>
              <a:rPr kumimoji="0" lang="en-ZA" sz="1400" b="0" i="0" u="none" strike="noStrike" kern="1200" cap="none" spc="0" normalizeH="0" baseline="0" noProof="0" dirty="0">
                <a:ln>
                  <a:noFill/>
                </a:ln>
                <a:solidFill>
                  <a:srgbClr val="2F9999"/>
                </a:solidFill>
                <a:effectLst/>
                <a:uLnTx/>
                <a:uFillTx/>
                <a:ea typeface="ＭＳ Ｐゴシック" charset="0"/>
                <a:cs typeface="Calibri" panose="020F0502020204030204" pitchFamily="34" charset="0"/>
              </a:rPr>
              <a:t>– have accessed land through inheritance or marriage, or purchased land and built or renovated an existing building</a:t>
            </a:r>
            <a:endParaRPr kumimoji="0" lang="en-ZA" sz="1400" b="1" i="0" u="none" strike="noStrike" kern="1200" cap="none" spc="0" normalizeH="0" baseline="0" noProof="0" dirty="0">
              <a:ln>
                <a:noFill/>
              </a:ln>
              <a:solidFill>
                <a:srgbClr val="2F9999"/>
              </a:solidFill>
              <a:effectLst/>
              <a:uLnTx/>
              <a:uFillTx/>
              <a:ea typeface="ＭＳ Ｐゴシック" charset="0"/>
              <a:cs typeface="Calibri" panose="020F0502020204030204" pitchFamily="34" charset="0"/>
            </a:endParaRPr>
          </a:p>
        </p:txBody>
      </p:sp>
      <p:cxnSp>
        <p:nvCxnSpPr>
          <p:cNvPr id="50" name="Straight Connector 49">
            <a:extLst>
              <a:ext uri="{FF2B5EF4-FFF2-40B4-BE49-F238E27FC236}">
                <a16:creationId xmlns:a16="http://schemas.microsoft.com/office/drawing/2014/main" id="{5DBF9BFA-F3E2-1FD7-2E80-03041769D9B6}"/>
              </a:ext>
            </a:extLst>
          </p:cNvPr>
          <p:cNvCxnSpPr>
            <a:cxnSpLocks/>
          </p:cNvCxnSpPr>
          <p:nvPr/>
        </p:nvCxnSpPr>
        <p:spPr>
          <a:xfrm>
            <a:off x="2214825" y="2614922"/>
            <a:ext cx="0" cy="2531611"/>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85C4C6B0-0A96-78E8-54C4-922DEDD445AD}"/>
              </a:ext>
            </a:extLst>
          </p:cNvPr>
          <p:cNvCxnSpPr>
            <a:cxnSpLocks/>
          </p:cNvCxnSpPr>
          <p:nvPr/>
        </p:nvCxnSpPr>
        <p:spPr>
          <a:xfrm>
            <a:off x="4211686" y="2614922"/>
            <a:ext cx="0" cy="3757925"/>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AF773BF0-AD0F-28FA-0644-CA915FD92C8C}"/>
              </a:ext>
            </a:extLst>
          </p:cNvPr>
          <p:cNvCxnSpPr>
            <a:cxnSpLocks/>
          </p:cNvCxnSpPr>
          <p:nvPr/>
        </p:nvCxnSpPr>
        <p:spPr>
          <a:xfrm>
            <a:off x="6181937" y="2614922"/>
            <a:ext cx="0" cy="25200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75B5F143-7D22-1F20-94F0-5E21C23D09F5}"/>
              </a:ext>
            </a:extLst>
          </p:cNvPr>
          <p:cNvCxnSpPr>
            <a:cxnSpLocks/>
          </p:cNvCxnSpPr>
          <p:nvPr/>
        </p:nvCxnSpPr>
        <p:spPr>
          <a:xfrm>
            <a:off x="8161405" y="2628847"/>
            <a:ext cx="0" cy="37440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BB0756B3-22E6-4B07-8F4E-0A6DCAF5B760}"/>
              </a:ext>
            </a:extLst>
          </p:cNvPr>
          <p:cNvSpPr txBox="1"/>
          <p:nvPr/>
        </p:nvSpPr>
        <p:spPr>
          <a:xfrm>
            <a:off x="16907" y="5025602"/>
            <a:ext cx="400110" cy="941165"/>
          </a:xfrm>
          <a:prstGeom prst="rect">
            <a:avLst/>
          </a:prstGeom>
          <a:noFill/>
        </p:spPr>
        <p:txBody>
          <a:bodyPr vert="vert270"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ZA" sz="1400" b="1" i="0" u="none" strike="noStrike" kern="1200" cap="none" spc="0" normalizeH="0" baseline="0" noProof="0" dirty="0">
                <a:ln>
                  <a:noFill/>
                </a:ln>
                <a:solidFill>
                  <a:schemeClr val="bg2">
                    <a:lumMod val="75000"/>
                  </a:schemeClr>
                </a:solidFill>
                <a:effectLst/>
                <a:uLnTx/>
                <a:uFillTx/>
                <a:ea typeface="ＭＳ Ｐゴシック" charset="0"/>
                <a:cs typeface="Calibri" panose="020F0502020204030204" pitchFamily="34" charset="0"/>
              </a:rPr>
              <a:t>Landlord</a:t>
            </a:r>
          </a:p>
        </p:txBody>
      </p:sp>
      <p:sp>
        <p:nvSpPr>
          <p:cNvPr id="15" name="TextBox 14">
            <a:extLst>
              <a:ext uri="{FF2B5EF4-FFF2-40B4-BE49-F238E27FC236}">
                <a16:creationId xmlns:a16="http://schemas.microsoft.com/office/drawing/2014/main" id="{5A509CAD-6470-BE7E-CDB2-7078FBD16444}"/>
              </a:ext>
            </a:extLst>
          </p:cNvPr>
          <p:cNvSpPr txBox="1"/>
          <p:nvPr/>
        </p:nvSpPr>
        <p:spPr>
          <a:xfrm>
            <a:off x="297746" y="5111465"/>
            <a:ext cx="3607233" cy="73866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ZA" sz="1400" b="1" i="0" u="none" strike="noStrike" kern="1200" cap="none" spc="0" normalizeH="0" baseline="0" noProof="0" dirty="0">
                <a:ln>
                  <a:noFill/>
                </a:ln>
                <a:solidFill>
                  <a:srgbClr val="CC3300"/>
                </a:solidFill>
                <a:effectLst/>
                <a:uLnTx/>
                <a:uFillTx/>
                <a:ea typeface="ＭＳ Ｐゴシック" charset="0"/>
                <a:cs typeface="Calibri" panose="020F0502020204030204" pitchFamily="34" charset="0"/>
              </a:rPr>
              <a:t>Private individuals, </a:t>
            </a:r>
            <a:r>
              <a:rPr kumimoji="0" lang="en-ZA" sz="1400" b="0" i="0" u="none" strike="noStrike" kern="1200" cap="none" spc="0" normalizeH="0" baseline="0" noProof="0" dirty="0">
                <a:ln>
                  <a:noFill/>
                </a:ln>
                <a:solidFill>
                  <a:srgbClr val="CC3300"/>
                </a:solidFill>
                <a:effectLst/>
                <a:uLnTx/>
                <a:uFillTx/>
                <a:ea typeface="ＭＳ Ｐゴシック" charset="0"/>
                <a:cs typeface="Calibri" panose="020F0502020204030204" pitchFamily="34" charset="0"/>
              </a:rPr>
              <a:t>likely </a:t>
            </a:r>
            <a:r>
              <a:rPr kumimoji="0" lang="en-ZA" sz="1400" b="1" i="0" u="none" strike="noStrike" kern="1200" cap="none" spc="0" normalizeH="0" baseline="0" noProof="0" dirty="0">
                <a:ln>
                  <a:noFill/>
                </a:ln>
                <a:solidFill>
                  <a:srgbClr val="CC3300"/>
                </a:solidFill>
                <a:effectLst/>
                <a:uLnTx/>
                <a:uFillTx/>
                <a:ea typeface="ＭＳ Ｐゴシック" charset="0"/>
                <a:cs typeface="Calibri" panose="020F0502020204030204" pitchFamily="34" charset="0"/>
              </a:rPr>
              <a:t>live-in landlords</a:t>
            </a:r>
            <a:r>
              <a:rPr kumimoji="0" lang="en-ZA" sz="1400" b="0" i="0" u="none" strike="noStrike" kern="1200" cap="none" spc="0" normalizeH="0" baseline="0" noProof="0" dirty="0">
                <a:ln>
                  <a:noFill/>
                </a:ln>
                <a:solidFill>
                  <a:srgbClr val="CC3300"/>
                </a:solidFill>
                <a:effectLst/>
                <a:uLnTx/>
                <a:uFillTx/>
                <a:ea typeface="ＭＳ Ｐゴシック" charset="0"/>
                <a:cs typeface="Calibri" panose="020F0502020204030204" pitchFamily="34" charset="0"/>
              </a:rPr>
              <a:t> with similar socio-economic background as the tenants</a:t>
            </a:r>
          </a:p>
        </p:txBody>
      </p:sp>
      <p:sp>
        <p:nvSpPr>
          <p:cNvPr id="19" name="TextBox 18">
            <a:extLst>
              <a:ext uri="{FF2B5EF4-FFF2-40B4-BE49-F238E27FC236}">
                <a16:creationId xmlns:a16="http://schemas.microsoft.com/office/drawing/2014/main" id="{3BCF3885-92F6-2D37-E9DD-FE3EF3F9DBE7}"/>
              </a:ext>
            </a:extLst>
          </p:cNvPr>
          <p:cNvSpPr txBox="1"/>
          <p:nvPr/>
        </p:nvSpPr>
        <p:spPr>
          <a:xfrm>
            <a:off x="4323059" y="5111465"/>
            <a:ext cx="3687787" cy="1169551"/>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ZA" sz="1400" b="1" i="0" u="none" strike="noStrike" kern="1200" cap="none" spc="0" normalizeH="0" baseline="0" noProof="0" dirty="0">
                <a:ln>
                  <a:noFill/>
                </a:ln>
                <a:solidFill>
                  <a:srgbClr val="FFC000"/>
                </a:solidFill>
                <a:effectLst/>
                <a:uLnTx/>
                <a:uFillTx/>
                <a:ea typeface="ＭＳ Ｐゴシック" charset="0"/>
                <a:cs typeface="Calibri" panose="020F0502020204030204" pitchFamily="34" charset="0"/>
              </a:rPr>
              <a:t>Private individuals, may be live-in or absent landlords, </a:t>
            </a:r>
            <a:r>
              <a:rPr kumimoji="0" lang="en-ZA" sz="1400" b="0" i="0" u="none" strike="noStrike" kern="1200" cap="none" spc="0" normalizeH="0" baseline="0" noProof="0" dirty="0">
                <a:ln>
                  <a:noFill/>
                </a:ln>
                <a:solidFill>
                  <a:srgbClr val="FFC000"/>
                </a:solidFill>
                <a:effectLst/>
                <a:uLnTx/>
                <a:uFillTx/>
                <a:ea typeface="ＭＳ Ｐゴシック" charset="0"/>
                <a:cs typeface="Calibri" panose="020F0502020204030204" pitchFamily="34" charset="0"/>
              </a:rPr>
              <a:t>who have access to land through inheritance or marriage, or who are renting out space / dwellings they have in public housing estates</a:t>
            </a:r>
          </a:p>
        </p:txBody>
      </p:sp>
      <p:sp>
        <p:nvSpPr>
          <p:cNvPr id="24" name="TextBox 23">
            <a:extLst>
              <a:ext uri="{FF2B5EF4-FFF2-40B4-BE49-F238E27FC236}">
                <a16:creationId xmlns:a16="http://schemas.microsoft.com/office/drawing/2014/main" id="{D0460534-9B11-F690-F13E-8CD36B0E47A5}"/>
              </a:ext>
            </a:extLst>
          </p:cNvPr>
          <p:cNvSpPr txBox="1"/>
          <p:nvPr/>
        </p:nvSpPr>
        <p:spPr>
          <a:xfrm>
            <a:off x="16684" y="3590193"/>
            <a:ext cx="12289009" cy="21544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ZA" sz="800" b="0" i="0" u="none" strike="noStrike" kern="1200" cap="none" spc="0" normalizeH="0" baseline="0" noProof="0" dirty="0">
                <a:ln>
                  <a:noFill/>
                </a:ln>
                <a:solidFill>
                  <a:srgbClr val="67503B"/>
                </a:solidFill>
                <a:effectLst/>
                <a:uLnTx/>
                <a:uFillTx/>
                <a:ea typeface="ＭＳ Ｐゴシック" charset="0"/>
                <a:cs typeface="Calibri" panose="020F0502020204030204" pitchFamily="34" charset="0"/>
              </a:rPr>
              <a:t>Source: Census 2019. Note: *Area type defined as formal and informal as per the data provided in the Census 2019 </a:t>
            </a:r>
          </a:p>
        </p:txBody>
      </p:sp>
      <p:sp>
        <p:nvSpPr>
          <p:cNvPr id="18" name="TextBox 17">
            <a:extLst>
              <a:ext uri="{FF2B5EF4-FFF2-40B4-BE49-F238E27FC236}">
                <a16:creationId xmlns:a16="http://schemas.microsoft.com/office/drawing/2014/main" id="{4E54746B-9037-61D0-14C3-F6A88D7F4FF3}"/>
              </a:ext>
            </a:extLst>
          </p:cNvPr>
          <p:cNvSpPr txBox="1"/>
          <p:nvPr/>
        </p:nvSpPr>
        <p:spPr>
          <a:xfrm>
            <a:off x="3904978" y="6345051"/>
            <a:ext cx="8287019" cy="400110"/>
          </a:xfrm>
          <a:prstGeom prst="rect">
            <a:avLst/>
          </a:prstGeom>
          <a:noFill/>
        </p:spPr>
        <p:txBody>
          <a:bodyPr wrap="square">
            <a:spAutoFit/>
          </a:bodyPr>
          <a:lstStyle/>
          <a:p>
            <a:r>
              <a:rPr lang="en-US" sz="1000" dirty="0">
                <a:solidFill>
                  <a:schemeClr val="bg1"/>
                </a:solidFill>
                <a:hlinkClick r:id="rId9">
                  <a:extLst>
                    <a:ext uri="{A12FA001-AC4F-418D-AE19-62706E023703}">
                      <ahyp:hlinkClr xmlns:ahyp="http://schemas.microsoft.com/office/drawing/2018/hyperlinkcolor" val="tx"/>
                    </a:ext>
                  </a:extLst>
                </a:hlinkClick>
              </a:rPr>
              <a:t>https://housingfinanceafrica.org/documents/positioning-affordable-and-backyard-rental-housing-as-a-key-target-in-kenyas-affordable-housing-programme-draft-findings/</a:t>
            </a:r>
            <a:r>
              <a:rPr lang="en-US" sz="1000" dirty="0">
                <a:solidFill>
                  <a:schemeClr val="bg1"/>
                </a:solidFill>
              </a:rPr>
              <a:t> </a:t>
            </a:r>
          </a:p>
        </p:txBody>
      </p:sp>
    </p:spTree>
    <p:extLst>
      <p:ext uri="{BB962C8B-B14F-4D97-AF65-F5344CB8AC3E}">
        <p14:creationId xmlns:p14="http://schemas.microsoft.com/office/powerpoint/2010/main" val="24464643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16">
            <a:extLst>
              <a:ext uri="{FF2B5EF4-FFF2-40B4-BE49-F238E27FC236}">
                <a16:creationId xmlns:a16="http://schemas.microsoft.com/office/drawing/2014/main" id="{23BA7F09-0BC9-9A42-0A08-70A099779348}"/>
              </a:ext>
            </a:extLst>
          </p:cNvPr>
          <p:cNvSpPr/>
          <p:nvPr/>
        </p:nvSpPr>
        <p:spPr>
          <a:xfrm>
            <a:off x="4074318" y="5372067"/>
            <a:ext cx="7984332" cy="485775"/>
          </a:xfrm>
          <a:prstGeom prst="roundRect">
            <a:avLst>
              <a:gd name="adj" fmla="val 41667"/>
            </a:avLst>
          </a:prstGeom>
          <a:noFill/>
          <a:ln>
            <a:solidFill>
              <a:srgbClr val="81142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6713"/>
            <a:r>
              <a:rPr lang="en-US" sz="2000" dirty="0">
                <a:solidFill>
                  <a:srgbClr val="81142E"/>
                </a:solidFill>
              </a:rPr>
              <a:t>… targeted data collection and risk management interventions</a:t>
            </a:r>
          </a:p>
        </p:txBody>
      </p:sp>
      <p:sp>
        <p:nvSpPr>
          <p:cNvPr id="16" name="Rounded Rectangle 15">
            <a:extLst>
              <a:ext uri="{FF2B5EF4-FFF2-40B4-BE49-F238E27FC236}">
                <a16:creationId xmlns:a16="http://schemas.microsoft.com/office/drawing/2014/main" id="{9B917DFC-F975-869E-59EF-6B1F6EB8095F}"/>
              </a:ext>
            </a:extLst>
          </p:cNvPr>
          <p:cNvSpPr/>
          <p:nvPr/>
        </p:nvSpPr>
        <p:spPr>
          <a:xfrm>
            <a:off x="4074318" y="4752939"/>
            <a:ext cx="7984332" cy="485775"/>
          </a:xfrm>
          <a:prstGeom prst="roundRect">
            <a:avLst>
              <a:gd name="adj" fmla="val 41667"/>
            </a:avLst>
          </a:prstGeom>
          <a:noFill/>
          <a:ln>
            <a:solidFill>
              <a:srgbClr val="81142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6713"/>
            <a:r>
              <a:rPr lang="en-US" sz="2000" dirty="0">
                <a:solidFill>
                  <a:srgbClr val="81142E"/>
                </a:solidFill>
              </a:rPr>
              <a:t>… new PPP arrangements that enable investment &amp; facilitate building</a:t>
            </a:r>
          </a:p>
        </p:txBody>
      </p:sp>
      <p:sp>
        <p:nvSpPr>
          <p:cNvPr id="15" name="Rounded Rectangle 14">
            <a:extLst>
              <a:ext uri="{FF2B5EF4-FFF2-40B4-BE49-F238E27FC236}">
                <a16:creationId xmlns:a16="http://schemas.microsoft.com/office/drawing/2014/main" id="{DB79DD89-0F9D-4DE1-468F-115EB3420BCC}"/>
              </a:ext>
            </a:extLst>
          </p:cNvPr>
          <p:cNvSpPr/>
          <p:nvPr/>
        </p:nvSpPr>
        <p:spPr>
          <a:xfrm>
            <a:off x="4074318" y="4167172"/>
            <a:ext cx="7984332" cy="485775"/>
          </a:xfrm>
          <a:prstGeom prst="roundRect">
            <a:avLst>
              <a:gd name="adj" fmla="val 41667"/>
            </a:avLst>
          </a:prstGeom>
          <a:noFill/>
          <a:ln>
            <a:solidFill>
              <a:srgbClr val="81142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6713"/>
            <a:r>
              <a:rPr lang="en-US" sz="2000" dirty="0">
                <a:solidFill>
                  <a:srgbClr val="81142E"/>
                </a:solidFill>
              </a:rPr>
              <a:t>… specialist housing construction lending</a:t>
            </a:r>
          </a:p>
        </p:txBody>
      </p:sp>
      <p:sp>
        <p:nvSpPr>
          <p:cNvPr id="14" name="Rounded Rectangle 13">
            <a:extLst>
              <a:ext uri="{FF2B5EF4-FFF2-40B4-BE49-F238E27FC236}">
                <a16:creationId xmlns:a16="http://schemas.microsoft.com/office/drawing/2014/main" id="{CC8F9634-14F3-A5EB-CE1A-F9546D73E5E8}"/>
              </a:ext>
            </a:extLst>
          </p:cNvPr>
          <p:cNvSpPr/>
          <p:nvPr/>
        </p:nvSpPr>
        <p:spPr>
          <a:xfrm>
            <a:off x="4074318" y="3552829"/>
            <a:ext cx="7984332" cy="485775"/>
          </a:xfrm>
          <a:prstGeom prst="roundRect">
            <a:avLst>
              <a:gd name="adj" fmla="val 41667"/>
            </a:avLst>
          </a:prstGeom>
          <a:noFill/>
          <a:ln>
            <a:solidFill>
              <a:srgbClr val="81142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6713"/>
            <a:r>
              <a:rPr lang="en-US" sz="2000" dirty="0">
                <a:solidFill>
                  <a:srgbClr val="81142E"/>
                </a:solidFill>
              </a:rPr>
              <a:t>… new loan products that support quality &amp; enable incremental build </a:t>
            </a:r>
          </a:p>
        </p:txBody>
      </p:sp>
      <p:sp>
        <p:nvSpPr>
          <p:cNvPr id="13" name="Rounded Rectangle 12">
            <a:extLst>
              <a:ext uri="{FF2B5EF4-FFF2-40B4-BE49-F238E27FC236}">
                <a16:creationId xmlns:a16="http://schemas.microsoft.com/office/drawing/2014/main" id="{C1EB1D22-7441-DE0B-C9BC-BBA6CE41CE73}"/>
              </a:ext>
            </a:extLst>
          </p:cNvPr>
          <p:cNvSpPr/>
          <p:nvPr/>
        </p:nvSpPr>
        <p:spPr>
          <a:xfrm>
            <a:off x="4074318" y="2952732"/>
            <a:ext cx="7984332" cy="485775"/>
          </a:xfrm>
          <a:prstGeom prst="roundRect">
            <a:avLst>
              <a:gd name="adj" fmla="val 41667"/>
            </a:avLst>
          </a:prstGeom>
          <a:noFill/>
          <a:ln>
            <a:solidFill>
              <a:srgbClr val="81142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6713"/>
            <a:r>
              <a:rPr lang="en-US" sz="2000" dirty="0">
                <a:solidFill>
                  <a:srgbClr val="81142E"/>
                </a:solidFill>
              </a:rPr>
              <a:t>… non-mortgage credit, recognition of alternative forms of tenure</a:t>
            </a:r>
          </a:p>
        </p:txBody>
      </p:sp>
      <p:sp>
        <p:nvSpPr>
          <p:cNvPr id="12" name="Rounded Rectangle 11">
            <a:extLst>
              <a:ext uri="{FF2B5EF4-FFF2-40B4-BE49-F238E27FC236}">
                <a16:creationId xmlns:a16="http://schemas.microsoft.com/office/drawing/2014/main" id="{606162B9-3B1E-ED7E-9047-FFFAB5CDE772}"/>
              </a:ext>
            </a:extLst>
          </p:cNvPr>
          <p:cNvSpPr/>
          <p:nvPr/>
        </p:nvSpPr>
        <p:spPr>
          <a:xfrm>
            <a:off x="4074318" y="2338377"/>
            <a:ext cx="7984332" cy="485775"/>
          </a:xfrm>
          <a:prstGeom prst="roundRect">
            <a:avLst>
              <a:gd name="adj" fmla="val 41667"/>
            </a:avLst>
          </a:prstGeom>
          <a:noFill/>
          <a:ln>
            <a:solidFill>
              <a:srgbClr val="81142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6713"/>
            <a:r>
              <a:rPr lang="en-US" sz="2000" dirty="0">
                <a:solidFill>
                  <a:srgbClr val="81142E"/>
                </a:solidFill>
              </a:rPr>
              <a:t>… new underwriting standards and systems to manage risk</a:t>
            </a:r>
          </a:p>
        </p:txBody>
      </p:sp>
      <p:sp>
        <p:nvSpPr>
          <p:cNvPr id="11" name="Rounded Rectangle 10">
            <a:extLst>
              <a:ext uri="{FF2B5EF4-FFF2-40B4-BE49-F238E27FC236}">
                <a16:creationId xmlns:a16="http://schemas.microsoft.com/office/drawing/2014/main" id="{B2C2CF90-4C2A-4D1E-239B-ADA314B08E04}"/>
              </a:ext>
            </a:extLst>
          </p:cNvPr>
          <p:cNvSpPr/>
          <p:nvPr/>
        </p:nvSpPr>
        <p:spPr>
          <a:xfrm>
            <a:off x="4074318" y="1728787"/>
            <a:ext cx="7984332" cy="485775"/>
          </a:xfrm>
          <a:prstGeom prst="roundRect">
            <a:avLst>
              <a:gd name="adj" fmla="val 41667"/>
            </a:avLst>
          </a:prstGeom>
          <a:noFill/>
          <a:ln>
            <a:solidFill>
              <a:srgbClr val="81142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6713"/>
            <a:r>
              <a:rPr lang="en-US" sz="2000" dirty="0">
                <a:solidFill>
                  <a:srgbClr val="81142E"/>
                </a:solidFill>
              </a:rPr>
              <a:t>… new loan products that better accommodate informal earners</a:t>
            </a:r>
          </a:p>
        </p:txBody>
      </p:sp>
      <p:sp>
        <p:nvSpPr>
          <p:cNvPr id="2" name="Title 1">
            <a:extLst>
              <a:ext uri="{FF2B5EF4-FFF2-40B4-BE49-F238E27FC236}">
                <a16:creationId xmlns:a16="http://schemas.microsoft.com/office/drawing/2014/main" id="{B9C861B8-D129-7384-55E5-076C253297B1}"/>
              </a:ext>
            </a:extLst>
          </p:cNvPr>
          <p:cNvSpPr>
            <a:spLocks noGrp="1"/>
          </p:cNvSpPr>
          <p:nvPr>
            <p:ph type="title"/>
          </p:nvPr>
        </p:nvSpPr>
        <p:spPr>
          <a:xfrm>
            <a:off x="157163" y="179387"/>
            <a:ext cx="12034837" cy="1325563"/>
          </a:xfrm>
        </p:spPr>
        <p:txBody>
          <a:bodyPr>
            <a:noAutofit/>
          </a:bodyPr>
          <a:lstStyle/>
          <a:p>
            <a:r>
              <a:rPr lang="en-US" sz="3600" b="1" dirty="0">
                <a:solidFill>
                  <a:srgbClr val="1D345D"/>
                </a:solidFill>
                <a:latin typeface="Corbel" panose="020B0503020204020204" pitchFamily="34" charset="0"/>
              </a:rPr>
              <a:t>African housing lenders need to get their heads around these challenges and embrace the opportunities for:</a:t>
            </a:r>
          </a:p>
        </p:txBody>
      </p:sp>
      <p:sp>
        <p:nvSpPr>
          <p:cNvPr id="4" name="Rounded Rectangle 3">
            <a:extLst>
              <a:ext uri="{FF2B5EF4-FFF2-40B4-BE49-F238E27FC236}">
                <a16:creationId xmlns:a16="http://schemas.microsoft.com/office/drawing/2014/main" id="{B0888F2B-BA48-E2EB-2DDA-72C3F676DE07}"/>
              </a:ext>
            </a:extLst>
          </p:cNvPr>
          <p:cNvSpPr/>
          <p:nvPr/>
        </p:nvSpPr>
        <p:spPr>
          <a:xfrm>
            <a:off x="342900" y="1728788"/>
            <a:ext cx="4043363" cy="485775"/>
          </a:xfrm>
          <a:prstGeom prst="roundRect">
            <a:avLst>
              <a:gd name="adj" fmla="val 41667"/>
            </a:avLst>
          </a:prstGeom>
          <a:solidFill>
            <a:srgbClr val="1D345D"/>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t>Incomes are low &amp; informal</a:t>
            </a:r>
          </a:p>
        </p:txBody>
      </p:sp>
      <p:sp>
        <p:nvSpPr>
          <p:cNvPr id="5" name="Rounded Rectangle 4">
            <a:extLst>
              <a:ext uri="{FF2B5EF4-FFF2-40B4-BE49-F238E27FC236}">
                <a16:creationId xmlns:a16="http://schemas.microsoft.com/office/drawing/2014/main" id="{2C255B07-38A4-F6C6-821A-33CE1EA5C5C1}"/>
              </a:ext>
            </a:extLst>
          </p:cNvPr>
          <p:cNvSpPr/>
          <p:nvPr/>
        </p:nvSpPr>
        <p:spPr>
          <a:xfrm>
            <a:off x="342899" y="2943225"/>
            <a:ext cx="4043363" cy="485775"/>
          </a:xfrm>
          <a:prstGeom prst="roundRect">
            <a:avLst>
              <a:gd name="adj" fmla="val 41667"/>
            </a:avLst>
          </a:prstGeom>
          <a:solidFill>
            <a:srgbClr val="1D345D"/>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t>Access to formal title is limited</a:t>
            </a:r>
          </a:p>
        </p:txBody>
      </p:sp>
      <p:sp>
        <p:nvSpPr>
          <p:cNvPr id="6" name="Rounded Rectangle 5">
            <a:extLst>
              <a:ext uri="{FF2B5EF4-FFF2-40B4-BE49-F238E27FC236}">
                <a16:creationId xmlns:a16="http://schemas.microsoft.com/office/drawing/2014/main" id="{78051A23-792B-344D-21D1-5C0F617250E4}"/>
              </a:ext>
            </a:extLst>
          </p:cNvPr>
          <p:cNvSpPr/>
          <p:nvPr/>
        </p:nvSpPr>
        <p:spPr>
          <a:xfrm>
            <a:off x="342900" y="2338391"/>
            <a:ext cx="4043363" cy="485775"/>
          </a:xfrm>
          <a:prstGeom prst="roundRect">
            <a:avLst>
              <a:gd name="adj" fmla="val 41667"/>
            </a:avLst>
          </a:prstGeom>
          <a:solidFill>
            <a:srgbClr val="1D345D"/>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t>Borrowers are new to credit</a:t>
            </a:r>
          </a:p>
        </p:txBody>
      </p:sp>
      <p:sp>
        <p:nvSpPr>
          <p:cNvPr id="7" name="Rounded Rectangle 6">
            <a:extLst>
              <a:ext uri="{FF2B5EF4-FFF2-40B4-BE49-F238E27FC236}">
                <a16:creationId xmlns:a16="http://schemas.microsoft.com/office/drawing/2014/main" id="{E3B1C5FD-1097-3933-645B-250FBB237F05}"/>
              </a:ext>
            </a:extLst>
          </p:cNvPr>
          <p:cNvSpPr/>
          <p:nvPr/>
        </p:nvSpPr>
        <p:spPr>
          <a:xfrm>
            <a:off x="342898" y="3548059"/>
            <a:ext cx="4043363" cy="485775"/>
          </a:xfrm>
          <a:prstGeom prst="roundRect">
            <a:avLst>
              <a:gd name="adj" fmla="val 41667"/>
            </a:avLst>
          </a:prstGeom>
          <a:solidFill>
            <a:srgbClr val="1D345D"/>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t>Most housing is built by households</a:t>
            </a:r>
          </a:p>
        </p:txBody>
      </p:sp>
      <p:sp>
        <p:nvSpPr>
          <p:cNvPr id="8" name="Rounded Rectangle 7">
            <a:extLst>
              <a:ext uri="{FF2B5EF4-FFF2-40B4-BE49-F238E27FC236}">
                <a16:creationId xmlns:a16="http://schemas.microsoft.com/office/drawing/2014/main" id="{BBB37EB2-29FF-93FD-410B-9A64801DE3AF}"/>
              </a:ext>
            </a:extLst>
          </p:cNvPr>
          <p:cNvSpPr/>
          <p:nvPr/>
        </p:nvSpPr>
        <p:spPr>
          <a:xfrm>
            <a:off x="342898" y="4152893"/>
            <a:ext cx="4043363" cy="485775"/>
          </a:xfrm>
          <a:prstGeom prst="roundRect">
            <a:avLst>
              <a:gd name="adj" fmla="val 41667"/>
            </a:avLst>
          </a:prstGeom>
          <a:solidFill>
            <a:srgbClr val="1D345D"/>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t>Formal developers lack capacity</a:t>
            </a:r>
          </a:p>
        </p:txBody>
      </p:sp>
      <p:sp>
        <p:nvSpPr>
          <p:cNvPr id="9" name="Rounded Rectangle 8">
            <a:extLst>
              <a:ext uri="{FF2B5EF4-FFF2-40B4-BE49-F238E27FC236}">
                <a16:creationId xmlns:a16="http://schemas.microsoft.com/office/drawing/2014/main" id="{AB5F41CA-3A98-2FAB-5970-A6749CC9221F}"/>
              </a:ext>
            </a:extLst>
          </p:cNvPr>
          <p:cNvSpPr/>
          <p:nvPr/>
        </p:nvSpPr>
        <p:spPr>
          <a:xfrm>
            <a:off x="342897" y="4752957"/>
            <a:ext cx="4043363" cy="485775"/>
          </a:xfrm>
          <a:prstGeom prst="roundRect">
            <a:avLst>
              <a:gd name="adj" fmla="val 41667"/>
            </a:avLst>
          </a:prstGeom>
          <a:solidFill>
            <a:srgbClr val="1D345D"/>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t>Governments are cash-strapped</a:t>
            </a:r>
          </a:p>
        </p:txBody>
      </p:sp>
      <p:sp>
        <p:nvSpPr>
          <p:cNvPr id="10" name="Rounded Rectangle 9">
            <a:extLst>
              <a:ext uri="{FF2B5EF4-FFF2-40B4-BE49-F238E27FC236}">
                <a16:creationId xmlns:a16="http://schemas.microsoft.com/office/drawing/2014/main" id="{6DA3D550-6E41-0C69-5948-44BB66B4BEC1}"/>
              </a:ext>
            </a:extLst>
          </p:cNvPr>
          <p:cNvSpPr/>
          <p:nvPr/>
        </p:nvSpPr>
        <p:spPr>
          <a:xfrm>
            <a:off x="342896" y="5362560"/>
            <a:ext cx="4043363" cy="485775"/>
          </a:xfrm>
          <a:prstGeom prst="roundRect">
            <a:avLst>
              <a:gd name="adj" fmla="val 41667"/>
            </a:avLst>
          </a:prstGeom>
          <a:solidFill>
            <a:srgbClr val="1D345D"/>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t>Investors are wary</a:t>
            </a:r>
          </a:p>
        </p:txBody>
      </p:sp>
    </p:spTree>
    <p:extLst>
      <p:ext uri="{BB962C8B-B14F-4D97-AF65-F5344CB8AC3E}">
        <p14:creationId xmlns:p14="http://schemas.microsoft.com/office/powerpoint/2010/main" val="122306361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37192</TotalTime>
  <Words>1820</Words>
  <Application>Microsoft Office PowerPoint</Application>
  <PresentationFormat>Widescreen</PresentationFormat>
  <Paragraphs>118</Paragraphs>
  <Slides>14</Slides>
  <Notes>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ＭＳ Ｐゴシック</vt:lpstr>
      <vt:lpstr>Arial</vt:lpstr>
      <vt:lpstr>Calibri</vt:lpstr>
      <vt:lpstr>Calibri Light</vt:lpstr>
      <vt:lpstr>Corbel</vt:lpstr>
      <vt:lpstr>Office Theme</vt:lpstr>
      <vt:lpstr>PowerPoint Presentation</vt:lpstr>
      <vt:lpstr>Cities are built the way they are financed – Bertrand Renaud, 1984 and are being built, every day, across Africa, by households and builders that conventional lenders don’t recognise and that their loan products don’t target.  How can we change this dynamic?</vt:lpstr>
      <vt:lpstr>African lenders face particular challenges: incomes are low, irregular and informal; and most potential borrowers are first time home owners. Formal title is not always available.  Most housing is built incrementally, by households themselves.  Mortgage finance is not the way households finance their homes. </vt:lpstr>
      <vt:lpstr>The formal market is not delivering to the population.  Across Africa in each country, in 2023, the cheapest house, built by a formal developer in an urban area was generally  not  affordable to  key public sector  workers –  even in  Kenya</vt:lpstr>
      <vt:lpstr>As mortgage lenders, we require evidence of income.  But this is typically only available for those in formal employment – for example, in Uganda:</vt:lpstr>
      <vt:lpstr>…and then the situation changes so rapidly, that survey data cannot be sufficient for shaping understanding</vt:lpstr>
      <vt:lpstr>Formal, large- and small-scale developers are in the minority.  For example, in Rwanda.  But we all still see this as an anomaly.</vt:lpstr>
      <vt:lpstr>PowerPoint Presentation</vt:lpstr>
      <vt:lpstr>African housing lenders need to get their heads around these challenges and embrace the opportunities for:</vt:lpstr>
      <vt:lpstr>Some examples from AUHF members: engaging with the demand side</vt:lpstr>
      <vt:lpstr>Some examples from AUHF members: supporting the supply side</vt:lpstr>
      <vt:lpstr>Some examples from AUHF members: enabling working markets</vt:lpstr>
      <vt:lpstr>PowerPoint Presentation</vt:lpstr>
      <vt:lpstr> Thank you!    Please join us in Zanzibar next month and in Cairo in November  Johnstone Oltetia Treasurer, AUHF CEO, Kenya Mortgage Refinance Company  Email: joltetia@kmrc.co.ke KMRC website: www.kmrc.co.ke  AUHF website: www.auhf.co.za Conference website: www.auhfconference.com   Many thanks to CAHF for access  to data and analysis – CAHF is  the Secretariat to the AUHF</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HOUSING SECTOR RESPONSES TO THE COVID-19 PANDEMIC IN AFRICA</dc:title>
  <dc:creator>Vanessa Tsakani Khosa</dc:creator>
  <cp:lastModifiedBy>JO</cp:lastModifiedBy>
  <cp:revision>251</cp:revision>
  <dcterms:created xsi:type="dcterms:W3CDTF">2020-06-10T18:04:46Z</dcterms:created>
  <dcterms:modified xsi:type="dcterms:W3CDTF">2024-09-16T17:01:48Z</dcterms:modified>
</cp:coreProperties>
</file>