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65" r:id="rId4"/>
    <p:sldId id="585" r:id="rId5"/>
    <p:sldId id="578" r:id="rId6"/>
    <p:sldId id="561" r:id="rId7"/>
    <p:sldId id="563" r:id="rId8"/>
    <p:sldId id="586" r:id="rId9"/>
    <p:sldId id="589" r:id="rId10"/>
    <p:sldId id="590" r:id="rId11"/>
    <p:sldId id="594" r:id="rId12"/>
    <p:sldId id="593" r:id="rId13"/>
    <p:sldId id="592" r:id="rId14"/>
    <p:sldId id="588" r:id="rId15"/>
    <p:sldId id="591" r:id="rId16"/>
    <p:sldId id="566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441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Reiner" userId="b23fe7e7-735b-493f-8424-9a249dcc2eb4" providerId="ADAL" clId="{7C08CB78-4700-4810-A2C1-825B2F2779C9}"/>
    <pc:docChg chg="modSld">
      <pc:chgData name="Pierre Reiner" userId="b23fe7e7-735b-493f-8424-9a249dcc2eb4" providerId="ADAL" clId="{7C08CB78-4700-4810-A2C1-825B2F2779C9}" dt="2024-09-13T09:06:47.502" v="8" actId="1035"/>
      <pc:docMkLst>
        <pc:docMk/>
      </pc:docMkLst>
      <pc:sldChg chg="modSp mod">
        <pc:chgData name="Pierre Reiner" userId="b23fe7e7-735b-493f-8424-9a249dcc2eb4" providerId="ADAL" clId="{7C08CB78-4700-4810-A2C1-825B2F2779C9}" dt="2024-09-13T09:06:47.502" v="8" actId="1035"/>
        <pc:sldMkLst>
          <pc:docMk/>
          <pc:sldMk cId="1912246660" sldId="592"/>
        </pc:sldMkLst>
        <pc:graphicFrameChg chg="mod">
          <ac:chgData name="Pierre Reiner" userId="b23fe7e7-735b-493f-8424-9a249dcc2eb4" providerId="ADAL" clId="{7C08CB78-4700-4810-A2C1-825B2F2779C9}" dt="2024-09-13T09:06:47.502" v="8" actId="1035"/>
          <ac:graphicFrameMkLst>
            <pc:docMk/>
            <pc:sldMk cId="1912246660" sldId="592"/>
            <ac:graphicFrameMk id="8" creationId="{7FDDFEA8-3CB8-2DF3-66EE-9537CCA1F2E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C07F3-0CB6-49B9-8F97-51A5FADF3C4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76DC23-CD68-421C-863A-426454D2869D}">
      <dgm:prSet custT="1"/>
      <dgm:spPr>
        <a:solidFill>
          <a:srgbClr val="1C9441"/>
        </a:solidFill>
        <a:ln>
          <a:solidFill>
            <a:srgbClr val="1C9441"/>
          </a:solidFill>
        </a:ln>
      </dgm:spPr>
      <dgm:t>
        <a:bodyPr/>
        <a:lstStyle/>
        <a:p>
          <a:r>
            <a:rPr lang="en-US" sz="2400" b="1" dirty="0">
              <a:latin typeface="Calibri "/>
            </a:rPr>
            <a:t>Creating a capital markets union</a:t>
          </a:r>
        </a:p>
      </dgm:t>
    </dgm:pt>
    <dgm:pt modelId="{F1844A3D-A7B7-4AFA-8745-36B790319347}" type="parTrans" cxnId="{8625E565-43DC-4663-9D96-F8FAF4EB6972}">
      <dgm:prSet/>
      <dgm:spPr/>
      <dgm:t>
        <a:bodyPr/>
        <a:lstStyle/>
        <a:p>
          <a:endParaRPr lang="en-US"/>
        </a:p>
      </dgm:t>
    </dgm:pt>
    <dgm:pt modelId="{AEE13AF3-38F3-4F46-9DE4-262FD6BC9CB7}" type="sibTrans" cxnId="{8625E565-43DC-4663-9D96-F8FAF4EB6972}">
      <dgm:prSet/>
      <dgm:spPr/>
      <dgm:t>
        <a:bodyPr/>
        <a:lstStyle/>
        <a:p>
          <a:endParaRPr lang="en-US"/>
        </a:p>
      </dgm:t>
    </dgm:pt>
    <dgm:pt modelId="{B95F8437-BAEE-40B1-8281-7CB596039410}">
      <dgm:prSet custT="1"/>
      <dgm:spPr>
        <a:solidFill>
          <a:srgbClr val="EBF1E9">
            <a:alpha val="90000"/>
          </a:srgbClr>
        </a:solidFill>
        <a:ln>
          <a:solidFill>
            <a:srgbClr val="EBF1E9">
              <a:alpha val="90000"/>
            </a:srgbClr>
          </a:solidFill>
        </a:ln>
      </dgm:spPr>
      <dgm:t>
        <a:bodyPr anchor="ctr"/>
        <a:lstStyle/>
        <a:p>
          <a:pPr algn="l"/>
          <a:r>
            <a:rPr lang="en-US" sz="600" dirty="0"/>
            <a:t>    </a:t>
          </a:r>
          <a:endParaRPr lang="en-US" sz="2400" dirty="0"/>
        </a:p>
      </dgm:t>
    </dgm:pt>
    <dgm:pt modelId="{F42209EC-76CA-4FC6-A055-731FCDD757F1}" type="parTrans" cxnId="{AD12D946-A0E3-4CCC-8A73-F28A376CE33D}">
      <dgm:prSet/>
      <dgm:spPr/>
      <dgm:t>
        <a:bodyPr/>
        <a:lstStyle/>
        <a:p>
          <a:endParaRPr lang="en-US"/>
        </a:p>
      </dgm:t>
    </dgm:pt>
    <dgm:pt modelId="{6E57B1D8-DEB7-45D1-A086-C7A29BEE81EA}" type="sibTrans" cxnId="{AD12D946-A0E3-4CCC-8A73-F28A376CE33D}">
      <dgm:prSet/>
      <dgm:spPr/>
      <dgm:t>
        <a:bodyPr/>
        <a:lstStyle/>
        <a:p>
          <a:endParaRPr lang="en-US"/>
        </a:p>
      </dgm:t>
    </dgm:pt>
    <dgm:pt modelId="{9EDBBD9D-61BA-40DE-AD0C-2B6488A029D6}">
      <dgm:prSet custT="1"/>
      <dgm:spPr>
        <a:solidFill>
          <a:srgbClr val="EBF1E9">
            <a:alpha val="90000"/>
          </a:srgbClr>
        </a:solidFill>
        <a:ln>
          <a:solidFill>
            <a:srgbClr val="EBF1E9">
              <a:alpha val="90000"/>
            </a:srgbClr>
          </a:solidFill>
        </a:ln>
      </dgm:spPr>
      <dgm:t>
        <a:bodyPr anchor="ctr"/>
        <a:lstStyle/>
        <a:p>
          <a:pPr algn="l"/>
          <a:r>
            <a:rPr lang="en-US" sz="2400" dirty="0"/>
            <a:t>An EU product for long-term savings on an auto-enrolment basis</a:t>
          </a:r>
        </a:p>
      </dgm:t>
    </dgm:pt>
    <dgm:pt modelId="{CFF3FD41-5B0D-4192-A58B-111F7D0BC1E2}" type="parTrans" cxnId="{64229DF2-8013-4927-B0DB-8EC7A5DC29E2}">
      <dgm:prSet/>
      <dgm:spPr/>
      <dgm:t>
        <a:bodyPr/>
        <a:lstStyle/>
        <a:p>
          <a:endParaRPr lang="en-US"/>
        </a:p>
      </dgm:t>
    </dgm:pt>
    <dgm:pt modelId="{CF73A1C5-5658-4CE5-8889-1AEE5F78E14D}" type="sibTrans" cxnId="{64229DF2-8013-4927-B0DB-8EC7A5DC29E2}">
      <dgm:prSet/>
      <dgm:spPr/>
      <dgm:t>
        <a:bodyPr/>
        <a:lstStyle/>
        <a:p>
          <a:endParaRPr lang="en-US"/>
        </a:p>
      </dgm:t>
    </dgm:pt>
    <dgm:pt modelId="{89DF8836-C641-4794-85E9-3E0C636B1BE0}">
      <dgm:prSet custT="1"/>
      <dgm:spPr>
        <a:solidFill>
          <a:srgbClr val="EBF1E9">
            <a:alpha val="90000"/>
          </a:srgbClr>
        </a:solidFill>
        <a:ln>
          <a:solidFill>
            <a:srgbClr val="EBF1E9">
              <a:alpha val="90000"/>
            </a:srgbClr>
          </a:solidFill>
        </a:ln>
      </dgm:spPr>
      <dgm:t>
        <a:bodyPr anchor="ctr"/>
        <a:lstStyle/>
        <a:p>
          <a:pPr algn="l"/>
          <a:r>
            <a:rPr lang="en-US" sz="2400" dirty="0"/>
            <a:t>Further development of the European Long-Term Investment Fund (ELTIF)</a:t>
          </a:r>
        </a:p>
      </dgm:t>
    </dgm:pt>
    <dgm:pt modelId="{BCAAFA69-B2F9-4FD7-8E6A-0CA3F52C563D}" type="parTrans" cxnId="{FD1A4AC2-515A-4722-A707-2B05FA5E5C93}">
      <dgm:prSet/>
      <dgm:spPr/>
      <dgm:t>
        <a:bodyPr/>
        <a:lstStyle/>
        <a:p>
          <a:endParaRPr lang="en-US"/>
        </a:p>
      </dgm:t>
    </dgm:pt>
    <dgm:pt modelId="{23349B44-32CA-4195-AD26-8E2EED813EA7}" type="sibTrans" cxnId="{FD1A4AC2-515A-4722-A707-2B05FA5E5C93}">
      <dgm:prSet/>
      <dgm:spPr/>
      <dgm:t>
        <a:bodyPr/>
        <a:lstStyle/>
        <a:p>
          <a:endParaRPr lang="en-US"/>
        </a:p>
      </dgm:t>
    </dgm:pt>
    <dgm:pt modelId="{4C04095E-83A2-44F7-8C55-8CD9A8248DCF}">
      <dgm:prSet custT="1"/>
      <dgm:spPr>
        <a:solidFill>
          <a:srgbClr val="EBF1E9">
            <a:alpha val="90000"/>
          </a:srgbClr>
        </a:solidFill>
        <a:ln>
          <a:solidFill>
            <a:srgbClr val="EBF1E9">
              <a:alpha val="90000"/>
            </a:srgbClr>
          </a:solidFill>
        </a:ln>
      </dgm:spPr>
      <dgm:t>
        <a:bodyPr anchor="ctr"/>
        <a:lstStyle/>
        <a:p>
          <a:pPr algn="l"/>
          <a:r>
            <a:rPr lang="en-US" sz="2400" dirty="0"/>
            <a:t>Reforms of the European securitization framework</a:t>
          </a:r>
        </a:p>
      </dgm:t>
    </dgm:pt>
    <dgm:pt modelId="{11B7CCAA-BAF9-4493-A11E-5FB6F2728621}" type="parTrans" cxnId="{AD87CB4B-FEFB-46D8-986A-11DED82A166E}">
      <dgm:prSet/>
      <dgm:spPr/>
      <dgm:t>
        <a:bodyPr/>
        <a:lstStyle/>
        <a:p>
          <a:endParaRPr lang="en-US"/>
        </a:p>
      </dgm:t>
    </dgm:pt>
    <dgm:pt modelId="{4063E82A-B38F-42C4-AA18-A2511013D5F6}" type="sibTrans" cxnId="{AD87CB4B-FEFB-46D8-986A-11DED82A166E}">
      <dgm:prSet/>
      <dgm:spPr/>
      <dgm:t>
        <a:bodyPr/>
        <a:lstStyle/>
        <a:p>
          <a:endParaRPr lang="en-US"/>
        </a:p>
      </dgm:t>
    </dgm:pt>
    <dgm:pt modelId="{DB9961FB-5EF8-46BD-8DF3-9015894A0B4F}">
      <dgm:prSet custT="1"/>
      <dgm:spPr>
        <a:solidFill>
          <a:srgbClr val="1C9441"/>
        </a:solidFill>
        <a:ln>
          <a:solidFill>
            <a:srgbClr val="1C9441"/>
          </a:solidFill>
        </a:ln>
      </dgm:spPr>
      <dgm:t>
        <a:bodyPr/>
        <a:lstStyle/>
        <a:p>
          <a:r>
            <a:rPr lang="en-US" sz="2400" b="1" dirty="0">
              <a:latin typeface="Calibri "/>
            </a:rPr>
            <a:t>Boosting European‘s competitiveness</a:t>
          </a:r>
        </a:p>
      </dgm:t>
    </dgm:pt>
    <dgm:pt modelId="{9684D18C-3465-428A-8E13-D555D898925E}" type="parTrans" cxnId="{B0E3526F-4554-4F38-80C6-E8C57B8C5F12}">
      <dgm:prSet/>
      <dgm:spPr/>
      <dgm:t>
        <a:bodyPr/>
        <a:lstStyle/>
        <a:p>
          <a:endParaRPr lang="en-US"/>
        </a:p>
      </dgm:t>
    </dgm:pt>
    <dgm:pt modelId="{3D123DE0-D1A1-48EA-A666-312F93915FD3}" type="sibTrans" cxnId="{B0E3526F-4554-4F38-80C6-E8C57B8C5F12}">
      <dgm:prSet/>
      <dgm:spPr/>
      <dgm:t>
        <a:bodyPr/>
        <a:lstStyle/>
        <a:p>
          <a:endParaRPr lang="en-US"/>
        </a:p>
      </dgm:t>
    </dgm:pt>
    <dgm:pt modelId="{E94D8302-B96F-4AD6-8181-9C429F8365CD}">
      <dgm:prSet custT="1"/>
      <dgm:spPr>
        <a:solidFill>
          <a:srgbClr val="EBF1E9">
            <a:alpha val="90000"/>
          </a:srgbClr>
        </a:solidFill>
        <a:ln>
          <a:solidFill>
            <a:srgbClr val="EBF1E9">
              <a:alpha val="90000"/>
            </a:srgbClr>
          </a:solidFill>
        </a:ln>
      </dgm:spPr>
      <dgm:t>
        <a:bodyPr anchor="ctr"/>
        <a:lstStyle/>
        <a:p>
          <a:r>
            <a:rPr lang="en-US" sz="600" kern="1200" dirty="0">
              <a:latin typeface="Calibri "/>
            </a:rPr>
            <a:t>   </a:t>
          </a:r>
          <a:endParaRPr lang="en-US" sz="1800" kern="1200" dirty="0">
            <a:latin typeface="Calibri "/>
          </a:endParaRPr>
        </a:p>
      </dgm:t>
    </dgm:pt>
    <dgm:pt modelId="{1A407ABB-8ECE-4568-880F-B6C7B0508884}" type="parTrans" cxnId="{9F5628B4-9BFF-4302-9706-A96D5388ECCB}">
      <dgm:prSet/>
      <dgm:spPr/>
      <dgm:t>
        <a:bodyPr/>
        <a:lstStyle/>
        <a:p>
          <a:endParaRPr lang="en-US"/>
        </a:p>
      </dgm:t>
    </dgm:pt>
    <dgm:pt modelId="{13E30863-218C-4496-9556-4FDF6C9FCE3C}" type="sibTrans" cxnId="{9F5628B4-9BFF-4302-9706-A96D5388ECCB}">
      <dgm:prSet/>
      <dgm:spPr/>
      <dgm:t>
        <a:bodyPr/>
        <a:lstStyle/>
        <a:p>
          <a:endParaRPr lang="en-US"/>
        </a:p>
      </dgm:t>
    </dgm:pt>
    <dgm:pt modelId="{95E2F6D6-39B4-4AF7-824D-DDD809804728}">
      <dgm:prSet custT="1"/>
      <dgm:spPr>
        <a:solidFill>
          <a:srgbClr val="EBF1E9">
            <a:alpha val="90000"/>
          </a:srgbClr>
        </a:solidFill>
        <a:ln>
          <a:solidFill>
            <a:srgbClr val="EBF1E9">
              <a:alpha val="90000"/>
            </a:srgbClr>
          </a:solidFill>
        </a:ln>
      </dgm:spPr>
      <dgm:t>
        <a:bodyPr anchor="ctr"/>
        <a:lstStyle/>
        <a:p>
          <a:r>
            <a:rPr lang="en-US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Harmonisation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 of industrial, competition and trade policy</a:t>
          </a:r>
        </a:p>
      </dgm:t>
    </dgm:pt>
    <dgm:pt modelId="{2C2CA9FF-6BAE-426F-A609-AA92A36BB4AF}" type="parTrans" cxnId="{4CAC75B1-435E-46E1-91A8-AC408D60705C}">
      <dgm:prSet/>
      <dgm:spPr/>
      <dgm:t>
        <a:bodyPr/>
        <a:lstStyle/>
        <a:p>
          <a:endParaRPr lang="en-US"/>
        </a:p>
      </dgm:t>
    </dgm:pt>
    <dgm:pt modelId="{9AA16B0D-E35D-411C-BD5C-2D26819CFCFC}" type="sibTrans" cxnId="{4CAC75B1-435E-46E1-91A8-AC408D60705C}">
      <dgm:prSet/>
      <dgm:spPr/>
      <dgm:t>
        <a:bodyPr/>
        <a:lstStyle/>
        <a:p>
          <a:endParaRPr lang="en-US"/>
        </a:p>
      </dgm:t>
    </dgm:pt>
    <dgm:pt modelId="{7E00CC9E-459D-4F36-A909-F32B0F378810}">
      <dgm:prSet custT="1"/>
      <dgm:spPr>
        <a:solidFill>
          <a:srgbClr val="EBF1E9">
            <a:alpha val="90000"/>
          </a:srgbClr>
        </a:solidFill>
        <a:ln>
          <a:solidFill>
            <a:srgbClr val="EBF1E9">
              <a:alpha val="90000"/>
            </a:srgbClr>
          </a:solidFill>
        </a:ln>
      </dgm:spPr>
      <dgm:t>
        <a:bodyPr anchor="ctr"/>
        <a:lstStyle/>
        <a:p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Investments (4.4–4.7% of EU GDP)</a:t>
          </a:r>
        </a:p>
      </dgm:t>
    </dgm:pt>
    <dgm:pt modelId="{3C06229C-020D-478E-A617-260688763EF5}" type="parTrans" cxnId="{5ED89528-15DE-4206-ABEF-0EC75F0412F7}">
      <dgm:prSet/>
      <dgm:spPr/>
      <dgm:t>
        <a:bodyPr/>
        <a:lstStyle/>
        <a:p>
          <a:endParaRPr lang="en-US"/>
        </a:p>
      </dgm:t>
    </dgm:pt>
    <dgm:pt modelId="{334B8DDB-D69F-4BC0-AB87-9C25A2FACFFD}" type="sibTrans" cxnId="{5ED89528-15DE-4206-ABEF-0EC75F0412F7}">
      <dgm:prSet/>
      <dgm:spPr/>
      <dgm:t>
        <a:bodyPr/>
        <a:lstStyle/>
        <a:p>
          <a:endParaRPr lang="en-US"/>
        </a:p>
      </dgm:t>
    </dgm:pt>
    <dgm:pt modelId="{21668ACA-0E58-4D48-B601-3F68E6602486}">
      <dgm:prSet custT="1"/>
      <dgm:spPr>
        <a:solidFill>
          <a:srgbClr val="EBF1E9">
            <a:alpha val="90000"/>
          </a:srgbClr>
        </a:solidFill>
        <a:ln>
          <a:solidFill>
            <a:srgbClr val="EBF1E9">
              <a:alpha val="90000"/>
            </a:srgbClr>
          </a:solidFill>
        </a:ln>
      </dgm:spPr>
      <dgm:t>
        <a:bodyPr anchor="ctr"/>
        <a:lstStyle/>
        <a:p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Adaption of political structures in the EU</a:t>
          </a:r>
        </a:p>
      </dgm:t>
    </dgm:pt>
    <dgm:pt modelId="{B996E28F-BF64-4D4B-9EEE-834F726B187F}" type="parTrans" cxnId="{D2FEA761-F082-4832-B14C-F957B971DBBF}">
      <dgm:prSet/>
      <dgm:spPr/>
      <dgm:t>
        <a:bodyPr/>
        <a:lstStyle/>
        <a:p>
          <a:endParaRPr lang="en-US"/>
        </a:p>
      </dgm:t>
    </dgm:pt>
    <dgm:pt modelId="{06D984F1-5259-4727-8004-475D60632102}" type="sibTrans" cxnId="{D2FEA761-F082-4832-B14C-F957B971DBBF}">
      <dgm:prSet/>
      <dgm:spPr/>
      <dgm:t>
        <a:bodyPr/>
        <a:lstStyle/>
        <a:p>
          <a:endParaRPr lang="en-US"/>
        </a:p>
      </dgm:t>
    </dgm:pt>
    <dgm:pt modelId="{9812E6A8-327F-41E7-AED9-571E7D3F9ECA}">
      <dgm:prSet custT="1"/>
      <dgm:spPr>
        <a:solidFill>
          <a:srgbClr val="EBF1E9">
            <a:alpha val="90000"/>
          </a:srgbClr>
        </a:solidFill>
        <a:ln>
          <a:solidFill>
            <a:srgbClr val="EBF1E9">
              <a:alpha val="90000"/>
            </a:srgbClr>
          </a:solidFill>
        </a:ln>
      </dgm:spPr>
      <dgm:t>
        <a:bodyPr anchor="ctr"/>
        <a:lstStyle/>
        <a:p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Completing the European single market</a:t>
          </a:r>
        </a:p>
      </dgm:t>
    </dgm:pt>
    <dgm:pt modelId="{C759E5B6-F0C6-4039-8601-2E80C433683C}" type="sibTrans" cxnId="{5889EAEA-467A-4914-8802-A08CCAA8F422}">
      <dgm:prSet/>
      <dgm:spPr/>
      <dgm:t>
        <a:bodyPr/>
        <a:lstStyle/>
        <a:p>
          <a:endParaRPr lang="en-US"/>
        </a:p>
      </dgm:t>
    </dgm:pt>
    <dgm:pt modelId="{1598708E-473E-4B81-A83C-4C8592D15FF2}" type="parTrans" cxnId="{5889EAEA-467A-4914-8802-A08CCAA8F422}">
      <dgm:prSet/>
      <dgm:spPr/>
      <dgm:t>
        <a:bodyPr/>
        <a:lstStyle/>
        <a:p>
          <a:endParaRPr lang="en-US"/>
        </a:p>
      </dgm:t>
    </dgm:pt>
    <dgm:pt modelId="{908DC34F-7A41-4DAC-B4CC-00380319C9E4}" type="pres">
      <dgm:prSet presAssocID="{B77C07F3-0CB6-49B9-8F97-51A5FADF3C42}" presName="Name0" presStyleCnt="0">
        <dgm:presLayoutVars>
          <dgm:dir/>
          <dgm:animLvl val="lvl"/>
          <dgm:resizeHandles val="exact"/>
        </dgm:presLayoutVars>
      </dgm:prSet>
      <dgm:spPr/>
    </dgm:pt>
    <dgm:pt modelId="{D39D7E3F-44A2-493A-9A9C-FFF363378D56}" type="pres">
      <dgm:prSet presAssocID="{8E76DC23-CD68-421C-863A-426454D2869D}" presName="linNode" presStyleCnt="0"/>
      <dgm:spPr/>
    </dgm:pt>
    <dgm:pt modelId="{8825694B-96AC-48FA-864E-62455809C4D0}" type="pres">
      <dgm:prSet presAssocID="{8E76DC23-CD68-421C-863A-426454D2869D}" presName="parentText" presStyleLbl="alignNode1" presStyleIdx="0" presStyleCnt="2" custScaleX="129928" custLinFactNeighborX="-69" custLinFactNeighborY="2568">
        <dgm:presLayoutVars>
          <dgm:chMax val="1"/>
          <dgm:bulletEnabled/>
        </dgm:presLayoutVars>
      </dgm:prSet>
      <dgm:spPr/>
    </dgm:pt>
    <dgm:pt modelId="{E0E0A286-DB8B-4B98-972E-F432EC5681CB}" type="pres">
      <dgm:prSet presAssocID="{8E76DC23-CD68-421C-863A-426454D2869D}" presName="descendantText" presStyleLbl="alignAccFollowNode1" presStyleIdx="0" presStyleCnt="2" custScaleX="97655" custLinFactNeighborX="21" custLinFactNeighborY="2542">
        <dgm:presLayoutVars>
          <dgm:bulletEnabled/>
        </dgm:presLayoutVars>
      </dgm:prSet>
      <dgm:spPr/>
    </dgm:pt>
    <dgm:pt modelId="{B8616B5E-E2FD-477F-89EC-E64027610851}" type="pres">
      <dgm:prSet presAssocID="{AEE13AF3-38F3-4F46-9DE4-262FD6BC9CB7}" presName="sp" presStyleCnt="0"/>
      <dgm:spPr/>
    </dgm:pt>
    <dgm:pt modelId="{5136CA31-2DB7-480C-8318-BAF9AB309426}" type="pres">
      <dgm:prSet presAssocID="{DB9961FB-5EF8-46BD-8DF3-9015894A0B4F}" presName="linNode" presStyleCnt="0"/>
      <dgm:spPr/>
    </dgm:pt>
    <dgm:pt modelId="{ADCE45B3-8F32-4688-90E6-ED930DA427B4}" type="pres">
      <dgm:prSet presAssocID="{DB9961FB-5EF8-46BD-8DF3-9015894A0B4F}" presName="parentText" presStyleLbl="alignNode1" presStyleIdx="1" presStyleCnt="2" custScaleX="128876">
        <dgm:presLayoutVars>
          <dgm:chMax val="1"/>
          <dgm:bulletEnabled/>
        </dgm:presLayoutVars>
      </dgm:prSet>
      <dgm:spPr/>
    </dgm:pt>
    <dgm:pt modelId="{E28B4292-8CBC-46B4-AB65-4F582989C636}" type="pres">
      <dgm:prSet presAssocID="{DB9961FB-5EF8-46BD-8DF3-9015894A0B4F}" presName="descendantText" presStyleLbl="alignAccFollowNode1" presStyleIdx="1" presStyleCnt="2" custScaleX="97655">
        <dgm:presLayoutVars>
          <dgm:bulletEnabled/>
        </dgm:presLayoutVars>
      </dgm:prSet>
      <dgm:spPr/>
    </dgm:pt>
  </dgm:ptLst>
  <dgm:cxnLst>
    <dgm:cxn modelId="{32EB7005-4C99-4192-8314-411E50A29F65}" type="presOf" srcId="{9812E6A8-327F-41E7-AED9-571E7D3F9ECA}" destId="{E28B4292-8CBC-46B4-AB65-4F582989C636}" srcOrd="0" destOrd="1" presId="urn:microsoft.com/office/officeart/2016/7/layout/VerticalSolidActionList"/>
    <dgm:cxn modelId="{9EB5BD07-3B90-4A33-B295-D076E1544729}" type="presOf" srcId="{4C04095E-83A2-44F7-8C55-8CD9A8248DCF}" destId="{E0E0A286-DB8B-4B98-972E-F432EC5681CB}" srcOrd="0" destOrd="3" presId="urn:microsoft.com/office/officeart/2016/7/layout/VerticalSolidActionList"/>
    <dgm:cxn modelId="{7EB19B1C-FBC1-45E1-84E8-3AC5F7126EA7}" type="presOf" srcId="{95E2F6D6-39B4-4AF7-824D-DDD809804728}" destId="{E28B4292-8CBC-46B4-AB65-4F582989C636}" srcOrd="0" destOrd="2" presId="urn:microsoft.com/office/officeart/2016/7/layout/VerticalSolidActionList"/>
    <dgm:cxn modelId="{A6DFF61F-17A1-4F99-A93C-6F13EBE17D17}" type="presOf" srcId="{9EDBBD9D-61BA-40DE-AD0C-2B6488A029D6}" destId="{E0E0A286-DB8B-4B98-972E-F432EC5681CB}" srcOrd="0" destOrd="1" presId="urn:microsoft.com/office/officeart/2016/7/layout/VerticalSolidActionList"/>
    <dgm:cxn modelId="{5ED89528-15DE-4206-ABEF-0EC75F0412F7}" srcId="{E94D8302-B96F-4AD6-8181-9C429F8365CD}" destId="{7E00CC9E-459D-4F36-A909-F32B0F378810}" srcOrd="2" destOrd="0" parTransId="{3C06229C-020D-478E-A617-260688763EF5}" sibTransId="{334B8DDB-D69F-4BC0-AB87-9C25A2FACFFD}"/>
    <dgm:cxn modelId="{D2FEA761-F082-4832-B14C-F957B971DBBF}" srcId="{E94D8302-B96F-4AD6-8181-9C429F8365CD}" destId="{21668ACA-0E58-4D48-B601-3F68E6602486}" srcOrd="3" destOrd="0" parTransId="{B996E28F-BF64-4D4B-9EEE-834F726B187F}" sibTransId="{06D984F1-5259-4727-8004-475D60632102}"/>
    <dgm:cxn modelId="{8625E565-43DC-4663-9D96-F8FAF4EB6972}" srcId="{B77C07F3-0CB6-49B9-8F97-51A5FADF3C42}" destId="{8E76DC23-CD68-421C-863A-426454D2869D}" srcOrd="0" destOrd="0" parTransId="{F1844A3D-A7B7-4AFA-8745-36B790319347}" sibTransId="{AEE13AF3-38F3-4F46-9DE4-262FD6BC9CB7}"/>
    <dgm:cxn modelId="{AD12D946-A0E3-4CCC-8A73-F28A376CE33D}" srcId="{8E76DC23-CD68-421C-863A-426454D2869D}" destId="{B95F8437-BAEE-40B1-8281-7CB596039410}" srcOrd="0" destOrd="0" parTransId="{F42209EC-76CA-4FC6-A055-731FCDD757F1}" sibTransId="{6E57B1D8-DEB7-45D1-A086-C7A29BEE81EA}"/>
    <dgm:cxn modelId="{AD87CB4B-FEFB-46D8-986A-11DED82A166E}" srcId="{B95F8437-BAEE-40B1-8281-7CB596039410}" destId="{4C04095E-83A2-44F7-8C55-8CD9A8248DCF}" srcOrd="2" destOrd="0" parTransId="{11B7CCAA-BAF9-4493-A11E-5FB6F2728621}" sibTransId="{4063E82A-B38F-42C4-AA18-A2511013D5F6}"/>
    <dgm:cxn modelId="{B0E3526F-4554-4F38-80C6-E8C57B8C5F12}" srcId="{B77C07F3-0CB6-49B9-8F97-51A5FADF3C42}" destId="{DB9961FB-5EF8-46BD-8DF3-9015894A0B4F}" srcOrd="1" destOrd="0" parTransId="{9684D18C-3465-428A-8E13-D555D898925E}" sibTransId="{3D123DE0-D1A1-48EA-A666-312F93915FD3}"/>
    <dgm:cxn modelId="{C148564F-A38A-4F38-BCFF-40C04C609C64}" type="presOf" srcId="{8E76DC23-CD68-421C-863A-426454D2869D}" destId="{8825694B-96AC-48FA-864E-62455809C4D0}" srcOrd="0" destOrd="0" presId="urn:microsoft.com/office/officeart/2016/7/layout/VerticalSolidActionList"/>
    <dgm:cxn modelId="{725FCC79-3265-4E5D-A568-1005D171E0AD}" type="presOf" srcId="{7E00CC9E-459D-4F36-A909-F32B0F378810}" destId="{E28B4292-8CBC-46B4-AB65-4F582989C636}" srcOrd="0" destOrd="3" presId="urn:microsoft.com/office/officeart/2016/7/layout/VerticalSolidActionList"/>
    <dgm:cxn modelId="{D19C7192-4989-439A-B9BF-F665DC298ADA}" type="presOf" srcId="{B77C07F3-0CB6-49B9-8F97-51A5FADF3C42}" destId="{908DC34F-7A41-4DAC-B4CC-00380319C9E4}" srcOrd="0" destOrd="0" presId="urn:microsoft.com/office/officeart/2016/7/layout/VerticalSolidActionList"/>
    <dgm:cxn modelId="{34BEBA9D-E85A-4CC4-8166-6148A47DCE21}" type="presOf" srcId="{DB9961FB-5EF8-46BD-8DF3-9015894A0B4F}" destId="{ADCE45B3-8F32-4688-90E6-ED930DA427B4}" srcOrd="0" destOrd="0" presId="urn:microsoft.com/office/officeart/2016/7/layout/VerticalSolidActionList"/>
    <dgm:cxn modelId="{9DEC4CA6-4809-40B1-972D-0DBBCBF49875}" type="presOf" srcId="{89DF8836-C641-4794-85E9-3E0C636B1BE0}" destId="{E0E0A286-DB8B-4B98-972E-F432EC5681CB}" srcOrd="0" destOrd="2" presId="urn:microsoft.com/office/officeart/2016/7/layout/VerticalSolidActionList"/>
    <dgm:cxn modelId="{E94414AE-22EF-421B-843D-EFA322119657}" type="presOf" srcId="{21668ACA-0E58-4D48-B601-3F68E6602486}" destId="{E28B4292-8CBC-46B4-AB65-4F582989C636}" srcOrd="0" destOrd="4" presId="urn:microsoft.com/office/officeart/2016/7/layout/VerticalSolidActionList"/>
    <dgm:cxn modelId="{4CAC75B1-435E-46E1-91A8-AC408D60705C}" srcId="{E94D8302-B96F-4AD6-8181-9C429F8365CD}" destId="{95E2F6D6-39B4-4AF7-824D-DDD809804728}" srcOrd="1" destOrd="0" parTransId="{2C2CA9FF-6BAE-426F-A609-AA92A36BB4AF}" sibTransId="{9AA16B0D-E35D-411C-BD5C-2D26819CFCFC}"/>
    <dgm:cxn modelId="{9F5628B4-9BFF-4302-9706-A96D5388ECCB}" srcId="{DB9961FB-5EF8-46BD-8DF3-9015894A0B4F}" destId="{E94D8302-B96F-4AD6-8181-9C429F8365CD}" srcOrd="0" destOrd="0" parTransId="{1A407ABB-8ECE-4568-880F-B6C7B0508884}" sibTransId="{13E30863-218C-4496-9556-4FDF6C9FCE3C}"/>
    <dgm:cxn modelId="{FD1A4AC2-515A-4722-A707-2B05FA5E5C93}" srcId="{B95F8437-BAEE-40B1-8281-7CB596039410}" destId="{89DF8836-C641-4794-85E9-3E0C636B1BE0}" srcOrd="1" destOrd="0" parTransId="{BCAAFA69-B2F9-4FD7-8E6A-0CA3F52C563D}" sibTransId="{23349B44-32CA-4195-AD26-8E2EED813EA7}"/>
    <dgm:cxn modelId="{5889EAEA-467A-4914-8802-A08CCAA8F422}" srcId="{E94D8302-B96F-4AD6-8181-9C429F8365CD}" destId="{9812E6A8-327F-41E7-AED9-571E7D3F9ECA}" srcOrd="0" destOrd="0" parTransId="{1598708E-473E-4B81-A83C-4C8592D15FF2}" sibTransId="{C759E5B6-F0C6-4039-8601-2E80C433683C}"/>
    <dgm:cxn modelId="{64229DF2-8013-4927-B0DB-8EC7A5DC29E2}" srcId="{B95F8437-BAEE-40B1-8281-7CB596039410}" destId="{9EDBBD9D-61BA-40DE-AD0C-2B6488A029D6}" srcOrd="0" destOrd="0" parTransId="{CFF3FD41-5B0D-4192-A58B-111F7D0BC1E2}" sibTransId="{CF73A1C5-5658-4CE5-8889-1AEE5F78E14D}"/>
    <dgm:cxn modelId="{B4A51FF3-D87E-401E-849B-5F208C30BB50}" type="presOf" srcId="{E94D8302-B96F-4AD6-8181-9C429F8365CD}" destId="{E28B4292-8CBC-46B4-AB65-4F582989C636}" srcOrd="0" destOrd="0" presId="urn:microsoft.com/office/officeart/2016/7/layout/VerticalSolidActionList"/>
    <dgm:cxn modelId="{F679D7F6-2A7C-486A-913B-C580D77341B1}" type="presOf" srcId="{B95F8437-BAEE-40B1-8281-7CB596039410}" destId="{E0E0A286-DB8B-4B98-972E-F432EC5681CB}" srcOrd="0" destOrd="0" presId="urn:microsoft.com/office/officeart/2016/7/layout/VerticalSolidActionList"/>
    <dgm:cxn modelId="{58AC2CF2-A2AE-4BD8-B67A-524C9DCBB57E}" type="presParOf" srcId="{908DC34F-7A41-4DAC-B4CC-00380319C9E4}" destId="{D39D7E3F-44A2-493A-9A9C-FFF363378D56}" srcOrd="0" destOrd="0" presId="urn:microsoft.com/office/officeart/2016/7/layout/VerticalSolidActionList"/>
    <dgm:cxn modelId="{8CE713BE-9761-4893-93C9-EFABB78D8BA2}" type="presParOf" srcId="{D39D7E3F-44A2-493A-9A9C-FFF363378D56}" destId="{8825694B-96AC-48FA-864E-62455809C4D0}" srcOrd="0" destOrd="0" presId="urn:microsoft.com/office/officeart/2016/7/layout/VerticalSolidActionList"/>
    <dgm:cxn modelId="{2416360D-3813-4885-8268-164E6DDDE55D}" type="presParOf" srcId="{D39D7E3F-44A2-493A-9A9C-FFF363378D56}" destId="{E0E0A286-DB8B-4B98-972E-F432EC5681CB}" srcOrd="1" destOrd="0" presId="urn:microsoft.com/office/officeart/2016/7/layout/VerticalSolidActionList"/>
    <dgm:cxn modelId="{E6328A8C-362B-4DE3-8CD8-AEC06C547C9A}" type="presParOf" srcId="{908DC34F-7A41-4DAC-B4CC-00380319C9E4}" destId="{B8616B5E-E2FD-477F-89EC-E64027610851}" srcOrd="1" destOrd="0" presId="urn:microsoft.com/office/officeart/2016/7/layout/VerticalSolidActionList"/>
    <dgm:cxn modelId="{0E8DE1B5-0104-4CDE-A8EA-ECE4F5AD4470}" type="presParOf" srcId="{908DC34F-7A41-4DAC-B4CC-00380319C9E4}" destId="{5136CA31-2DB7-480C-8318-BAF9AB309426}" srcOrd="2" destOrd="0" presId="urn:microsoft.com/office/officeart/2016/7/layout/VerticalSolidActionList"/>
    <dgm:cxn modelId="{8F50EC63-9DDC-42DF-9A6A-83BAB47E9E58}" type="presParOf" srcId="{5136CA31-2DB7-480C-8318-BAF9AB309426}" destId="{ADCE45B3-8F32-4688-90E6-ED930DA427B4}" srcOrd="0" destOrd="0" presId="urn:microsoft.com/office/officeart/2016/7/layout/VerticalSolidActionList"/>
    <dgm:cxn modelId="{B2866CB3-37B9-4DFF-A8DF-E067CDB3FC86}" type="presParOf" srcId="{5136CA31-2DB7-480C-8318-BAF9AB309426}" destId="{E28B4292-8CBC-46B4-AB65-4F582989C63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15D90C-F19B-4D10-887D-26D5C1B822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782E16-E296-46BB-9D69-FD52F601C865}">
      <dgm:prSet custT="1"/>
      <dgm:spPr>
        <a:solidFill>
          <a:srgbClr val="1C9441"/>
        </a:solidFill>
      </dgm:spPr>
      <dgm:t>
        <a:bodyPr/>
        <a:lstStyle/>
        <a:p>
          <a:r>
            <a:rPr lang="en-US" sz="2200" b="1" dirty="0">
              <a:latin typeface="Calibri "/>
            </a:rPr>
            <a:t>Pending:</a:t>
          </a:r>
        </a:p>
      </dgm:t>
    </dgm:pt>
    <dgm:pt modelId="{D021254B-CD0A-47E5-8EA1-382C0A5844B1}" type="parTrans" cxnId="{30FF0F1C-1681-41B6-9B2D-4481161F70CD}">
      <dgm:prSet/>
      <dgm:spPr/>
      <dgm:t>
        <a:bodyPr/>
        <a:lstStyle/>
        <a:p>
          <a:endParaRPr lang="en-US"/>
        </a:p>
      </dgm:t>
    </dgm:pt>
    <dgm:pt modelId="{CC0AA194-1284-494A-B1D1-F7882E84FFAA}" type="sibTrans" cxnId="{30FF0F1C-1681-41B6-9B2D-4481161F70CD}">
      <dgm:prSet/>
      <dgm:spPr/>
      <dgm:t>
        <a:bodyPr/>
        <a:lstStyle/>
        <a:p>
          <a:endParaRPr lang="en-US"/>
        </a:p>
      </dgm:t>
    </dgm:pt>
    <dgm:pt modelId="{FCDD7623-F07D-4567-BC1C-3FCB12D7E2C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200" b="1" dirty="0" err="1">
              <a:latin typeface="Calibri "/>
            </a:rPr>
            <a:t>Finalisation</a:t>
          </a:r>
          <a:r>
            <a:rPr lang="en-US" sz="2200" b="1" dirty="0">
              <a:latin typeface="Calibri "/>
            </a:rPr>
            <a:t> of the Green Claims Directive</a:t>
          </a:r>
          <a:endParaRPr lang="en-US" sz="2200" dirty="0">
            <a:latin typeface="Calibri "/>
          </a:endParaRPr>
        </a:p>
      </dgm:t>
    </dgm:pt>
    <dgm:pt modelId="{4D7A1BCC-6E70-474B-B99D-06AC2A71BF4D}" type="parTrans" cxnId="{07EADC16-3DB6-4DD0-9F69-CB5CFA4C1BDE}">
      <dgm:prSet/>
      <dgm:spPr/>
      <dgm:t>
        <a:bodyPr/>
        <a:lstStyle/>
        <a:p>
          <a:endParaRPr lang="en-US"/>
        </a:p>
      </dgm:t>
    </dgm:pt>
    <dgm:pt modelId="{04CE3468-0B81-48F9-A992-031B3D90E0CF}" type="sibTrans" cxnId="{07EADC16-3DB6-4DD0-9F69-CB5CFA4C1BDE}">
      <dgm:prSet/>
      <dgm:spPr/>
      <dgm:t>
        <a:bodyPr/>
        <a:lstStyle/>
        <a:p>
          <a:endParaRPr lang="en-US"/>
        </a:p>
      </dgm:t>
    </dgm:pt>
    <dgm:pt modelId="{3DBC6C69-BCDC-4631-AEC6-A2FCA766504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200" dirty="0">
              <a:latin typeface="Calibri "/>
            </a:rPr>
            <a:t>Regulates environmental marketing claims</a:t>
          </a:r>
        </a:p>
      </dgm:t>
    </dgm:pt>
    <dgm:pt modelId="{E64512E6-1D4E-4DC0-ACDA-70F1E60B470B}" type="parTrans" cxnId="{DA57F5E4-ECF2-4658-BDB0-0BEBCA44B8D8}">
      <dgm:prSet/>
      <dgm:spPr/>
      <dgm:t>
        <a:bodyPr/>
        <a:lstStyle/>
        <a:p>
          <a:endParaRPr lang="en-US"/>
        </a:p>
      </dgm:t>
    </dgm:pt>
    <dgm:pt modelId="{37125113-4057-4490-8A62-B248BA31C95A}" type="sibTrans" cxnId="{DA57F5E4-ECF2-4658-BDB0-0BEBCA44B8D8}">
      <dgm:prSet/>
      <dgm:spPr/>
      <dgm:t>
        <a:bodyPr/>
        <a:lstStyle/>
        <a:p>
          <a:endParaRPr lang="en-US"/>
        </a:p>
      </dgm:t>
    </dgm:pt>
    <dgm:pt modelId="{61C3068A-AF49-4621-969C-BEF35CA302A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200" b="1" dirty="0">
              <a:latin typeface="Calibri "/>
            </a:rPr>
            <a:t>Development of “</a:t>
          </a:r>
          <a:r>
            <a:rPr lang="en-US" sz="2200" b="1" dirty="0" err="1">
              <a:latin typeface="Calibri "/>
            </a:rPr>
            <a:t>ecodesign</a:t>
          </a:r>
          <a:r>
            <a:rPr lang="en-US" sz="2200" b="1" dirty="0">
              <a:latin typeface="Calibri "/>
            </a:rPr>
            <a:t>” standards</a:t>
          </a:r>
          <a:endParaRPr lang="en-US" sz="2200" dirty="0">
            <a:latin typeface="Calibri "/>
          </a:endParaRPr>
        </a:p>
      </dgm:t>
    </dgm:pt>
    <dgm:pt modelId="{BCAC2CDA-BC7A-4FBA-8C7D-2A87BD0E0061}" type="parTrans" cxnId="{D47501F1-CD54-497D-ADE2-0E82FA17A662}">
      <dgm:prSet/>
      <dgm:spPr/>
      <dgm:t>
        <a:bodyPr/>
        <a:lstStyle/>
        <a:p>
          <a:endParaRPr lang="en-US"/>
        </a:p>
      </dgm:t>
    </dgm:pt>
    <dgm:pt modelId="{5AC33CA5-1198-4B1F-A4F5-98EFA5AD0D81}" type="sibTrans" cxnId="{D47501F1-CD54-497D-ADE2-0E82FA17A662}">
      <dgm:prSet/>
      <dgm:spPr/>
      <dgm:t>
        <a:bodyPr/>
        <a:lstStyle/>
        <a:p>
          <a:endParaRPr lang="en-US"/>
        </a:p>
      </dgm:t>
    </dgm:pt>
    <dgm:pt modelId="{6BE6F06D-FA07-44E5-A564-F2D40E2FA66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200" dirty="0">
              <a:latin typeface="Calibri "/>
            </a:rPr>
            <a:t>Sets requirements for many product groups on EU market</a:t>
          </a:r>
        </a:p>
      </dgm:t>
    </dgm:pt>
    <dgm:pt modelId="{D0FD58DB-652A-4F0C-87E7-B591E501850E}" type="parTrans" cxnId="{2B7E8DD6-4B1D-40A6-98C0-35157E9BEE3E}">
      <dgm:prSet/>
      <dgm:spPr/>
      <dgm:t>
        <a:bodyPr/>
        <a:lstStyle/>
        <a:p>
          <a:endParaRPr lang="en-US"/>
        </a:p>
      </dgm:t>
    </dgm:pt>
    <dgm:pt modelId="{C4E1873A-0D46-4C32-8C1F-A1C57C3FF4C6}" type="sibTrans" cxnId="{2B7E8DD6-4B1D-40A6-98C0-35157E9BEE3E}">
      <dgm:prSet/>
      <dgm:spPr/>
      <dgm:t>
        <a:bodyPr/>
        <a:lstStyle/>
        <a:p>
          <a:endParaRPr lang="en-US"/>
        </a:p>
      </dgm:t>
    </dgm:pt>
    <dgm:pt modelId="{F3E3724C-EB8C-467C-8C4F-A0E055DB992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200" dirty="0">
              <a:latin typeface="Calibri "/>
            </a:rPr>
            <a:t>Could ban the sale of oil and gas heating systems in future</a:t>
          </a:r>
        </a:p>
      </dgm:t>
    </dgm:pt>
    <dgm:pt modelId="{93EF708D-34F5-48D6-AEB0-E390B5D0998A}" type="parTrans" cxnId="{F12D4B18-6BE0-4AE8-80FF-0072D6AA11DE}">
      <dgm:prSet/>
      <dgm:spPr/>
      <dgm:t>
        <a:bodyPr/>
        <a:lstStyle/>
        <a:p>
          <a:endParaRPr lang="en-US"/>
        </a:p>
      </dgm:t>
    </dgm:pt>
    <dgm:pt modelId="{37448258-29D6-45C8-931F-1D12F773996F}" type="sibTrans" cxnId="{F12D4B18-6BE0-4AE8-80FF-0072D6AA11DE}">
      <dgm:prSet/>
      <dgm:spPr/>
      <dgm:t>
        <a:bodyPr/>
        <a:lstStyle/>
        <a:p>
          <a:endParaRPr lang="en-US"/>
        </a:p>
      </dgm:t>
    </dgm:pt>
    <dgm:pt modelId="{DB23FEE7-363D-4ABE-841A-3D6C17B37B37}">
      <dgm:prSet custT="1"/>
      <dgm:spPr>
        <a:solidFill>
          <a:srgbClr val="1C9441"/>
        </a:solidFill>
      </dgm:spPr>
      <dgm:t>
        <a:bodyPr/>
        <a:lstStyle/>
        <a:p>
          <a:r>
            <a:rPr lang="en-US" sz="2200" b="1" dirty="0">
              <a:latin typeface="Calibri "/>
            </a:rPr>
            <a:t>Potentially:</a:t>
          </a:r>
        </a:p>
      </dgm:t>
    </dgm:pt>
    <dgm:pt modelId="{2552CDA5-4D88-42FC-9F53-D90D20A5C45A}" type="parTrans" cxnId="{47229532-63FF-484B-8EC1-BC4FADFBB3A3}">
      <dgm:prSet/>
      <dgm:spPr/>
      <dgm:t>
        <a:bodyPr/>
        <a:lstStyle/>
        <a:p>
          <a:endParaRPr lang="en-US"/>
        </a:p>
      </dgm:t>
    </dgm:pt>
    <dgm:pt modelId="{6F089EEE-A237-4B7C-82FC-BAFD44352920}" type="sibTrans" cxnId="{47229532-63FF-484B-8EC1-BC4FADFBB3A3}">
      <dgm:prSet/>
      <dgm:spPr/>
      <dgm:t>
        <a:bodyPr/>
        <a:lstStyle/>
        <a:p>
          <a:endParaRPr lang="en-US"/>
        </a:p>
      </dgm:t>
    </dgm:pt>
    <dgm:pt modelId="{22B813B7-EC3C-405C-A6BA-24C28A34F4F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200" dirty="0">
              <a:latin typeface="Calibri "/>
            </a:rPr>
            <a:t>Further development of the EU taxonomy to promote transition activities</a:t>
          </a:r>
        </a:p>
      </dgm:t>
    </dgm:pt>
    <dgm:pt modelId="{592A830C-FC0C-4AA3-B2C9-37E1857E43E5}" type="parTrans" cxnId="{4E8A8081-CDAF-4715-B5FC-BFFDD2D5F576}">
      <dgm:prSet/>
      <dgm:spPr/>
      <dgm:t>
        <a:bodyPr/>
        <a:lstStyle/>
        <a:p>
          <a:endParaRPr lang="en-US"/>
        </a:p>
      </dgm:t>
    </dgm:pt>
    <dgm:pt modelId="{0CD8002C-B73A-4FDD-8757-7FEBD966F339}" type="sibTrans" cxnId="{4E8A8081-CDAF-4715-B5FC-BFFDD2D5F576}">
      <dgm:prSet/>
      <dgm:spPr/>
      <dgm:t>
        <a:bodyPr/>
        <a:lstStyle/>
        <a:p>
          <a:endParaRPr lang="en-US"/>
        </a:p>
      </dgm:t>
    </dgm:pt>
    <dgm:pt modelId="{AE2F12B7-E31D-4C5C-9EDA-5C7EBE7899A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200" b="1" dirty="0">
              <a:latin typeface="Calibri "/>
            </a:rPr>
            <a:t>EU label for green loans and mortgages</a:t>
          </a:r>
          <a:endParaRPr lang="en-US" sz="2200" dirty="0">
            <a:latin typeface="Calibri "/>
          </a:endParaRPr>
        </a:p>
      </dgm:t>
    </dgm:pt>
    <dgm:pt modelId="{E84D1A44-7E0A-49FF-AD67-D4A93AA1B34A}" type="parTrans" cxnId="{B140B079-1518-4561-8A2A-0B53F8964B66}">
      <dgm:prSet/>
      <dgm:spPr/>
      <dgm:t>
        <a:bodyPr/>
        <a:lstStyle/>
        <a:p>
          <a:endParaRPr lang="en-US"/>
        </a:p>
      </dgm:t>
    </dgm:pt>
    <dgm:pt modelId="{5924FEBA-B485-4238-97A0-9A22CD6B1F9F}" type="sibTrans" cxnId="{B140B079-1518-4561-8A2A-0B53F8964B66}">
      <dgm:prSet/>
      <dgm:spPr/>
      <dgm:t>
        <a:bodyPr/>
        <a:lstStyle/>
        <a:p>
          <a:endParaRPr lang="en-US"/>
        </a:p>
      </dgm:t>
    </dgm:pt>
    <dgm:pt modelId="{1A8B372F-5353-4B11-968C-67FB2003BB61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200" dirty="0">
              <a:latin typeface="Calibri "/>
            </a:rPr>
            <a:t>Possibly as part of the next Mortgage Credit Directive</a:t>
          </a:r>
        </a:p>
      </dgm:t>
    </dgm:pt>
    <dgm:pt modelId="{FB3633AD-D079-4F0A-9D64-28305EB4EEB6}" type="parTrans" cxnId="{CCA0FA21-F26A-48DB-BCDF-422595B5A29F}">
      <dgm:prSet/>
      <dgm:spPr/>
      <dgm:t>
        <a:bodyPr/>
        <a:lstStyle/>
        <a:p>
          <a:endParaRPr lang="en-US"/>
        </a:p>
      </dgm:t>
    </dgm:pt>
    <dgm:pt modelId="{20762AA8-691D-4BCB-B17F-96EBFAFB4E15}" type="sibTrans" cxnId="{CCA0FA21-F26A-48DB-BCDF-422595B5A29F}">
      <dgm:prSet/>
      <dgm:spPr/>
      <dgm:t>
        <a:bodyPr/>
        <a:lstStyle/>
        <a:p>
          <a:endParaRPr lang="en-US"/>
        </a:p>
      </dgm:t>
    </dgm:pt>
    <dgm:pt modelId="{14556DB6-8978-40DE-85FE-13F44E68151A}" type="pres">
      <dgm:prSet presAssocID="{3D15D90C-F19B-4D10-887D-26D5C1B8223B}" presName="linear" presStyleCnt="0">
        <dgm:presLayoutVars>
          <dgm:dir/>
          <dgm:animLvl val="lvl"/>
          <dgm:resizeHandles val="exact"/>
        </dgm:presLayoutVars>
      </dgm:prSet>
      <dgm:spPr/>
    </dgm:pt>
    <dgm:pt modelId="{5F70A90F-97EA-4C33-8755-A557DDFD8411}" type="pres">
      <dgm:prSet presAssocID="{CE782E16-E296-46BB-9D69-FD52F601C865}" presName="parentLin" presStyleCnt="0"/>
      <dgm:spPr/>
    </dgm:pt>
    <dgm:pt modelId="{19D7263D-6B5B-4972-A887-3F5DE86F1AE3}" type="pres">
      <dgm:prSet presAssocID="{CE782E16-E296-46BB-9D69-FD52F601C865}" presName="parentLeftMargin" presStyleLbl="node1" presStyleIdx="0" presStyleCnt="2"/>
      <dgm:spPr/>
    </dgm:pt>
    <dgm:pt modelId="{E2282125-93D5-4CEF-BA29-C9EC6C297B11}" type="pres">
      <dgm:prSet presAssocID="{CE782E16-E296-46BB-9D69-FD52F601C8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4C67F3-7434-41C2-8FA4-D6D73C2DA53F}" type="pres">
      <dgm:prSet presAssocID="{CE782E16-E296-46BB-9D69-FD52F601C865}" presName="negativeSpace" presStyleCnt="0"/>
      <dgm:spPr/>
    </dgm:pt>
    <dgm:pt modelId="{3EFCA392-C38C-4000-BC6D-BD802DE599FB}" type="pres">
      <dgm:prSet presAssocID="{CE782E16-E296-46BB-9D69-FD52F601C865}" presName="childText" presStyleLbl="conFgAcc1" presStyleIdx="0" presStyleCnt="2" custScaleX="94392">
        <dgm:presLayoutVars>
          <dgm:bulletEnabled val="1"/>
        </dgm:presLayoutVars>
      </dgm:prSet>
      <dgm:spPr/>
    </dgm:pt>
    <dgm:pt modelId="{F67D4A92-144D-4353-AF86-55862A4B5137}" type="pres">
      <dgm:prSet presAssocID="{CC0AA194-1284-494A-B1D1-F7882E84FFAA}" presName="spaceBetweenRectangles" presStyleCnt="0"/>
      <dgm:spPr/>
    </dgm:pt>
    <dgm:pt modelId="{62018E7E-1EED-43EA-9FBC-6C6EE7BCCAFE}" type="pres">
      <dgm:prSet presAssocID="{DB23FEE7-363D-4ABE-841A-3D6C17B37B37}" presName="parentLin" presStyleCnt="0"/>
      <dgm:spPr/>
    </dgm:pt>
    <dgm:pt modelId="{4C5A312F-7564-4EC3-AD05-9A9EFF504372}" type="pres">
      <dgm:prSet presAssocID="{DB23FEE7-363D-4ABE-841A-3D6C17B37B37}" presName="parentLeftMargin" presStyleLbl="node1" presStyleIdx="0" presStyleCnt="2"/>
      <dgm:spPr/>
    </dgm:pt>
    <dgm:pt modelId="{D19AA52F-74A1-45BE-B50C-A7D82C4DE961}" type="pres">
      <dgm:prSet presAssocID="{DB23FEE7-363D-4ABE-841A-3D6C17B37B3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699830B-E974-4515-9352-891232FAF4CC}" type="pres">
      <dgm:prSet presAssocID="{DB23FEE7-363D-4ABE-841A-3D6C17B37B37}" presName="negativeSpace" presStyleCnt="0"/>
      <dgm:spPr/>
    </dgm:pt>
    <dgm:pt modelId="{BC60BAAF-F9C8-46C6-A2F7-A758D9444850}" type="pres">
      <dgm:prSet presAssocID="{DB23FEE7-363D-4ABE-841A-3D6C17B37B37}" presName="childText" presStyleLbl="conFgAcc1" presStyleIdx="1" presStyleCnt="2" custScaleX="94625">
        <dgm:presLayoutVars>
          <dgm:bulletEnabled val="1"/>
        </dgm:presLayoutVars>
      </dgm:prSet>
      <dgm:spPr/>
    </dgm:pt>
  </dgm:ptLst>
  <dgm:cxnLst>
    <dgm:cxn modelId="{04487E08-97E5-4A0A-B01D-F9537D9A8ED2}" type="presOf" srcId="{FCDD7623-F07D-4567-BC1C-3FCB12D7E2C7}" destId="{3EFCA392-C38C-4000-BC6D-BD802DE599FB}" srcOrd="0" destOrd="0" presId="urn:microsoft.com/office/officeart/2005/8/layout/list1"/>
    <dgm:cxn modelId="{D2A16609-6F10-4434-9111-504E93BC9287}" type="presOf" srcId="{CE782E16-E296-46BB-9D69-FD52F601C865}" destId="{19D7263D-6B5B-4972-A887-3F5DE86F1AE3}" srcOrd="0" destOrd="0" presId="urn:microsoft.com/office/officeart/2005/8/layout/list1"/>
    <dgm:cxn modelId="{07EADC16-3DB6-4DD0-9F69-CB5CFA4C1BDE}" srcId="{CE782E16-E296-46BB-9D69-FD52F601C865}" destId="{FCDD7623-F07D-4567-BC1C-3FCB12D7E2C7}" srcOrd="0" destOrd="0" parTransId="{4D7A1BCC-6E70-474B-B99D-06AC2A71BF4D}" sibTransId="{04CE3468-0B81-48F9-A992-031B3D90E0CF}"/>
    <dgm:cxn modelId="{F12D4B18-6BE0-4AE8-80FF-0072D6AA11DE}" srcId="{61C3068A-AF49-4621-969C-BEF35CA302A0}" destId="{F3E3724C-EB8C-467C-8C4F-A0E055DB992F}" srcOrd="1" destOrd="0" parTransId="{93EF708D-34F5-48D6-AEB0-E390B5D0998A}" sibTransId="{37448258-29D6-45C8-931F-1D12F773996F}"/>
    <dgm:cxn modelId="{30FF0F1C-1681-41B6-9B2D-4481161F70CD}" srcId="{3D15D90C-F19B-4D10-887D-26D5C1B8223B}" destId="{CE782E16-E296-46BB-9D69-FD52F601C865}" srcOrd="0" destOrd="0" parTransId="{D021254B-CD0A-47E5-8EA1-382C0A5844B1}" sibTransId="{CC0AA194-1284-494A-B1D1-F7882E84FFAA}"/>
    <dgm:cxn modelId="{1941AA1E-1B16-4A88-BE97-8B4D9AD1E797}" type="presOf" srcId="{AE2F12B7-E31D-4C5C-9EDA-5C7EBE7899AB}" destId="{BC60BAAF-F9C8-46C6-A2F7-A758D9444850}" srcOrd="0" destOrd="1" presId="urn:microsoft.com/office/officeart/2005/8/layout/list1"/>
    <dgm:cxn modelId="{CCA0FA21-F26A-48DB-BCDF-422595B5A29F}" srcId="{AE2F12B7-E31D-4C5C-9EDA-5C7EBE7899AB}" destId="{1A8B372F-5353-4B11-968C-67FB2003BB61}" srcOrd="0" destOrd="0" parTransId="{FB3633AD-D079-4F0A-9D64-28305EB4EEB6}" sibTransId="{20762AA8-691D-4BCB-B17F-96EBFAFB4E15}"/>
    <dgm:cxn modelId="{47229532-63FF-484B-8EC1-BC4FADFBB3A3}" srcId="{3D15D90C-F19B-4D10-887D-26D5C1B8223B}" destId="{DB23FEE7-363D-4ABE-841A-3D6C17B37B37}" srcOrd="1" destOrd="0" parTransId="{2552CDA5-4D88-42FC-9F53-D90D20A5C45A}" sibTransId="{6F089EEE-A237-4B7C-82FC-BAFD44352920}"/>
    <dgm:cxn modelId="{99D1225D-D8C2-41B0-AE82-4FBCA4C2ED58}" type="presOf" srcId="{6BE6F06D-FA07-44E5-A564-F2D40E2FA669}" destId="{3EFCA392-C38C-4000-BC6D-BD802DE599FB}" srcOrd="0" destOrd="3" presId="urn:microsoft.com/office/officeart/2005/8/layout/list1"/>
    <dgm:cxn modelId="{53AC9F6C-3A04-4E36-BEC1-137EE8C6B661}" type="presOf" srcId="{22B813B7-EC3C-405C-A6BA-24C28A34F4FE}" destId="{BC60BAAF-F9C8-46C6-A2F7-A758D9444850}" srcOrd="0" destOrd="0" presId="urn:microsoft.com/office/officeart/2005/8/layout/list1"/>
    <dgm:cxn modelId="{267A9D6F-CA28-4E56-9370-C29463FCC5BB}" type="presOf" srcId="{DB23FEE7-363D-4ABE-841A-3D6C17B37B37}" destId="{D19AA52F-74A1-45BE-B50C-A7D82C4DE961}" srcOrd="1" destOrd="0" presId="urn:microsoft.com/office/officeart/2005/8/layout/list1"/>
    <dgm:cxn modelId="{B140B079-1518-4561-8A2A-0B53F8964B66}" srcId="{DB23FEE7-363D-4ABE-841A-3D6C17B37B37}" destId="{AE2F12B7-E31D-4C5C-9EDA-5C7EBE7899AB}" srcOrd="1" destOrd="0" parTransId="{E84D1A44-7E0A-49FF-AD67-D4A93AA1B34A}" sibTransId="{5924FEBA-B485-4238-97A0-9A22CD6B1F9F}"/>
    <dgm:cxn modelId="{4E8A8081-CDAF-4715-B5FC-BFFDD2D5F576}" srcId="{DB23FEE7-363D-4ABE-841A-3D6C17B37B37}" destId="{22B813B7-EC3C-405C-A6BA-24C28A34F4FE}" srcOrd="0" destOrd="0" parTransId="{592A830C-FC0C-4AA3-B2C9-37E1857E43E5}" sibTransId="{0CD8002C-B73A-4FDD-8757-7FEBD966F339}"/>
    <dgm:cxn modelId="{347A8685-FFB0-48E6-AF8C-796036028E0A}" type="presOf" srcId="{CE782E16-E296-46BB-9D69-FD52F601C865}" destId="{E2282125-93D5-4CEF-BA29-C9EC6C297B11}" srcOrd="1" destOrd="0" presId="urn:microsoft.com/office/officeart/2005/8/layout/list1"/>
    <dgm:cxn modelId="{B1500A98-AE5D-45F0-A9EC-AC3E426687EE}" type="presOf" srcId="{3DBC6C69-BCDC-4631-AEC6-A2FCA766504D}" destId="{3EFCA392-C38C-4000-BC6D-BD802DE599FB}" srcOrd="0" destOrd="1" presId="urn:microsoft.com/office/officeart/2005/8/layout/list1"/>
    <dgm:cxn modelId="{5162919B-7E0D-42AF-AABA-998046685ED6}" type="presOf" srcId="{3D15D90C-F19B-4D10-887D-26D5C1B8223B}" destId="{14556DB6-8978-40DE-85FE-13F44E68151A}" srcOrd="0" destOrd="0" presId="urn:microsoft.com/office/officeart/2005/8/layout/list1"/>
    <dgm:cxn modelId="{299306AA-F98D-464E-8FA5-C5446978C33A}" type="presOf" srcId="{61C3068A-AF49-4621-969C-BEF35CA302A0}" destId="{3EFCA392-C38C-4000-BC6D-BD802DE599FB}" srcOrd="0" destOrd="2" presId="urn:microsoft.com/office/officeart/2005/8/layout/list1"/>
    <dgm:cxn modelId="{0FBA0FCB-36B7-4799-8CFE-7542611E1383}" type="presOf" srcId="{1A8B372F-5353-4B11-968C-67FB2003BB61}" destId="{BC60BAAF-F9C8-46C6-A2F7-A758D9444850}" srcOrd="0" destOrd="2" presId="urn:microsoft.com/office/officeart/2005/8/layout/list1"/>
    <dgm:cxn modelId="{2B7E8DD6-4B1D-40A6-98C0-35157E9BEE3E}" srcId="{61C3068A-AF49-4621-969C-BEF35CA302A0}" destId="{6BE6F06D-FA07-44E5-A564-F2D40E2FA669}" srcOrd="0" destOrd="0" parTransId="{D0FD58DB-652A-4F0C-87E7-B591E501850E}" sibTransId="{C4E1873A-0D46-4C32-8C1F-A1C57C3FF4C6}"/>
    <dgm:cxn modelId="{DA57F5E4-ECF2-4658-BDB0-0BEBCA44B8D8}" srcId="{FCDD7623-F07D-4567-BC1C-3FCB12D7E2C7}" destId="{3DBC6C69-BCDC-4631-AEC6-A2FCA766504D}" srcOrd="0" destOrd="0" parTransId="{E64512E6-1D4E-4DC0-ACDA-70F1E60B470B}" sibTransId="{37125113-4057-4490-8A62-B248BA31C95A}"/>
    <dgm:cxn modelId="{145612EF-69E3-41C7-93CB-3FE5DEA8C328}" type="presOf" srcId="{DB23FEE7-363D-4ABE-841A-3D6C17B37B37}" destId="{4C5A312F-7564-4EC3-AD05-9A9EFF504372}" srcOrd="0" destOrd="0" presId="urn:microsoft.com/office/officeart/2005/8/layout/list1"/>
    <dgm:cxn modelId="{D47501F1-CD54-497D-ADE2-0E82FA17A662}" srcId="{CE782E16-E296-46BB-9D69-FD52F601C865}" destId="{61C3068A-AF49-4621-969C-BEF35CA302A0}" srcOrd="1" destOrd="0" parTransId="{BCAC2CDA-BC7A-4FBA-8C7D-2A87BD0E0061}" sibTransId="{5AC33CA5-1198-4B1F-A4F5-98EFA5AD0D81}"/>
    <dgm:cxn modelId="{7BD8D7F5-9E03-4D37-A99C-8A91D22BBFC0}" type="presOf" srcId="{F3E3724C-EB8C-467C-8C4F-A0E055DB992F}" destId="{3EFCA392-C38C-4000-BC6D-BD802DE599FB}" srcOrd="0" destOrd="4" presId="urn:microsoft.com/office/officeart/2005/8/layout/list1"/>
    <dgm:cxn modelId="{4682DA6B-75DB-41AF-8EFD-D2DDE369D58B}" type="presParOf" srcId="{14556DB6-8978-40DE-85FE-13F44E68151A}" destId="{5F70A90F-97EA-4C33-8755-A557DDFD8411}" srcOrd="0" destOrd="0" presId="urn:microsoft.com/office/officeart/2005/8/layout/list1"/>
    <dgm:cxn modelId="{FF01242A-F312-4BBB-A13F-E45FD49CDA40}" type="presParOf" srcId="{5F70A90F-97EA-4C33-8755-A557DDFD8411}" destId="{19D7263D-6B5B-4972-A887-3F5DE86F1AE3}" srcOrd="0" destOrd="0" presId="urn:microsoft.com/office/officeart/2005/8/layout/list1"/>
    <dgm:cxn modelId="{04D422F3-06D3-46B0-BF1C-164520802658}" type="presParOf" srcId="{5F70A90F-97EA-4C33-8755-A557DDFD8411}" destId="{E2282125-93D5-4CEF-BA29-C9EC6C297B11}" srcOrd="1" destOrd="0" presId="urn:microsoft.com/office/officeart/2005/8/layout/list1"/>
    <dgm:cxn modelId="{D2F6DA31-FCDF-42C8-8E31-A267C6F36AC9}" type="presParOf" srcId="{14556DB6-8978-40DE-85FE-13F44E68151A}" destId="{D24C67F3-7434-41C2-8FA4-D6D73C2DA53F}" srcOrd="1" destOrd="0" presId="urn:microsoft.com/office/officeart/2005/8/layout/list1"/>
    <dgm:cxn modelId="{C8827E48-E394-44A7-BD38-4D78B5D437C2}" type="presParOf" srcId="{14556DB6-8978-40DE-85FE-13F44E68151A}" destId="{3EFCA392-C38C-4000-BC6D-BD802DE599FB}" srcOrd="2" destOrd="0" presId="urn:microsoft.com/office/officeart/2005/8/layout/list1"/>
    <dgm:cxn modelId="{69373BE7-38F6-4499-95B1-63B3009CA3D8}" type="presParOf" srcId="{14556DB6-8978-40DE-85FE-13F44E68151A}" destId="{F67D4A92-144D-4353-AF86-55862A4B5137}" srcOrd="3" destOrd="0" presId="urn:microsoft.com/office/officeart/2005/8/layout/list1"/>
    <dgm:cxn modelId="{474E3160-1D7D-42F3-9473-7315E1CBAD0D}" type="presParOf" srcId="{14556DB6-8978-40DE-85FE-13F44E68151A}" destId="{62018E7E-1EED-43EA-9FBC-6C6EE7BCCAFE}" srcOrd="4" destOrd="0" presId="urn:microsoft.com/office/officeart/2005/8/layout/list1"/>
    <dgm:cxn modelId="{17F69A46-2E99-489A-9D40-C405E25AC31E}" type="presParOf" srcId="{62018E7E-1EED-43EA-9FBC-6C6EE7BCCAFE}" destId="{4C5A312F-7564-4EC3-AD05-9A9EFF504372}" srcOrd="0" destOrd="0" presId="urn:microsoft.com/office/officeart/2005/8/layout/list1"/>
    <dgm:cxn modelId="{AFC5571D-21FD-4B2A-B177-0F86D0058DF4}" type="presParOf" srcId="{62018E7E-1EED-43EA-9FBC-6C6EE7BCCAFE}" destId="{D19AA52F-74A1-45BE-B50C-A7D82C4DE961}" srcOrd="1" destOrd="0" presId="urn:microsoft.com/office/officeart/2005/8/layout/list1"/>
    <dgm:cxn modelId="{AAD1226E-BFFD-4FB3-96E1-0EF802FA3286}" type="presParOf" srcId="{14556DB6-8978-40DE-85FE-13F44E68151A}" destId="{D699830B-E974-4515-9352-891232FAF4CC}" srcOrd="5" destOrd="0" presId="urn:microsoft.com/office/officeart/2005/8/layout/list1"/>
    <dgm:cxn modelId="{2726C5FC-C2FB-4E88-9BF8-125768A6E90C}" type="presParOf" srcId="{14556DB6-8978-40DE-85FE-13F44E68151A}" destId="{BC60BAAF-F9C8-46C6-A2F7-A758D944485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0A286-DB8B-4B98-972E-F432EC5681CB}">
      <dsp:nvSpPr>
        <dsp:cNvPr id="0" name=""/>
        <dsp:cNvSpPr/>
      </dsp:nvSpPr>
      <dsp:spPr>
        <a:xfrm>
          <a:off x="2773586" y="49116"/>
          <a:ext cx="8327594" cy="1918513"/>
        </a:xfrm>
        <a:prstGeom prst="rect">
          <a:avLst/>
        </a:prstGeom>
        <a:solidFill>
          <a:srgbClr val="EBF1E9">
            <a:alpha val="90000"/>
          </a:srgbClr>
        </a:solidFill>
        <a:ln w="12700" cap="flat" cmpd="sng" algn="ctr">
          <a:solidFill>
            <a:srgbClr val="EBF1E9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58" tIns="487302" rIns="165458" bIns="487302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  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An EU product for long-term savings on an auto-enrolment basis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Further development of the European Long-Term Investment Fund (ELTIF)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Reforms of the European securitization framework</a:t>
          </a:r>
        </a:p>
      </dsp:txBody>
      <dsp:txXfrm>
        <a:off x="2773586" y="49116"/>
        <a:ext cx="8327594" cy="1918513"/>
      </dsp:txXfrm>
    </dsp:sp>
    <dsp:sp modelId="{8825694B-96AC-48FA-864E-62455809C4D0}">
      <dsp:nvSpPr>
        <dsp:cNvPr id="0" name=""/>
        <dsp:cNvSpPr/>
      </dsp:nvSpPr>
      <dsp:spPr>
        <a:xfrm>
          <a:off x="0" y="49614"/>
          <a:ext cx="2769923" cy="1918513"/>
        </a:xfrm>
        <a:prstGeom prst="rect">
          <a:avLst/>
        </a:prstGeom>
        <a:solidFill>
          <a:srgbClr val="1C9441"/>
        </a:solidFill>
        <a:ln w="12700" cap="flat" cmpd="sng" algn="ctr">
          <a:solidFill>
            <a:srgbClr val="1C94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813" tIns="189506" rIns="112813" bIns="18950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"/>
            </a:rPr>
            <a:t>Creating a capital markets union</a:t>
          </a:r>
        </a:p>
      </dsp:txBody>
      <dsp:txXfrm>
        <a:off x="0" y="49614"/>
        <a:ext cx="2769923" cy="1918513"/>
      </dsp:txXfrm>
    </dsp:sp>
    <dsp:sp modelId="{E28B4292-8CBC-46B4-AB65-4F582989C636}">
      <dsp:nvSpPr>
        <dsp:cNvPr id="0" name=""/>
        <dsp:cNvSpPr/>
      </dsp:nvSpPr>
      <dsp:spPr>
        <a:xfrm>
          <a:off x="2756300" y="2033971"/>
          <a:ext cx="8344537" cy="1918513"/>
        </a:xfrm>
        <a:prstGeom prst="rect">
          <a:avLst/>
        </a:prstGeom>
        <a:solidFill>
          <a:srgbClr val="EBF1E9">
            <a:alpha val="90000"/>
          </a:srgbClr>
        </a:solidFill>
        <a:ln w="12700" cap="flat" cmpd="sng" algn="ctr">
          <a:solidFill>
            <a:srgbClr val="EBF1E9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95" tIns="487302" rIns="165795" bIns="487302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latin typeface="Calibri "/>
            </a:rPr>
            <a:t>   </a:t>
          </a:r>
          <a:endParaRPr lang="en-US" sz="1800" kern="1200" dirty="0">
            <a:latin typeface="Calibri 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Completing the European single market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Harmonisation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 of industrial, competition and trade policy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Investments (4.4–4.7% of EU GDP)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"/>
              <a:ea typeface="+mn-ea"/>
              <a:cs typeface="+mn-cs"/>
            </a:rPr>
            <a:t>Adaption of political structures in the EU</a:t>
          </a:r>
        </a:p>
      </dsp:txBody>
      <dsp:txXfrm>
        <a:off x="2756300" y="2033971"/>
        <a:ext cx="8344537" cy="1918513"/>
      </dsp:txXfrm>
    </dsp:sp>
    <dsp:sp modelId="{ADCE45B3-8F32-4688-90E6-ED930DA427B4}">
      <dsp:nvSpPr>
        <dsp:cNvPr id="0" name=""/>
        <dsp:cNvSpPr/>
      </dsp:nvSpPr>
      <dsp:spPr>
        <a:xfrm>
          <a:off x="3214" y="2033971"/>
          <a:ext cx="2753086" cy="1918513"/>
        </a:xfrm>
        <a:prstGeom prst="rect">
          <a:avLst/>
        </a:prstGeom>
        <a:solidFill>
          <a:srgbClr val="1C9441"/>
        </a:solidFill>
        <a:ln w="12700" cap="flat" cmpd="sng" algn="ctr">
          <a:solidFill>
            <a:srgbClr val="1C94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042" tIns="189506" rIns="113042" bIns="18950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"/>
            </a:rPr>
            <a:t>Boosting European‘s competitiveness</a:t>
          </a:r>
        </a:p>
      </dsp:txBody>
      <dsp:txXfrm>
        <a:off x="3214" y="2033971"/>
        <a:ext cx="2753086" cy="191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A392-C38C-4000-BC6D-BD802DE599FB}">
      <dsp:nvSpPr>
        <dsp:cNvPr id="0" name=""/>
        <dsp:cNvSpPr/>
      </dsp:nvSpPr>
      <dsp:spPr>
        <a:xfrm>
          <a:off x="0" y="251159"/>
          <a:ext cx="10517133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741" tIns="333248" rIns="86474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 err="1">
              <a:latin typeface="Calibri "/>
            </a:rPr>
            <a:t>Finalisation</a:t>
          </a:r>
          <a:r>
            <a:rPr lang="en-US" sz="2200" b="1" kern="1200" dirty="0">
              <a:latin typeface="Calibri "/>
            </a:rPr>
            <a:t> of the Green Claims Directive</a:t>
          </a:r>
          <a:endParaRPr lang="en-US" sz="2200" kern="1200" dirty="0">
            <a:latin typeface="Calibri 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 "/>
            </a:rPr>
            <a:t>Regulates environmental marketing claims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>
              <a:latin typeface="Calibri "/>
            </a:rPr>
            <a:t>Development of “</a:t>
          </a:r>
          <a:r>
            <a:rPr lang="en-US" sz="2200" b="1" kern="1200" dirty="0" err="1">
              <a:latin typeface="Calibri "/>
            </a:rPr>
            <a:t>ecodesign</a:t>
          </a:r>
          <a:r>
            <a:rPr lang="en-US" sz="2200" b="1" kern="1200" dirty="0">
              <a:latin typeface="Calibri "/>
            </a:rPr>
            <a:t>” standards</a:t>
          </a:r>
          <a:endParaRPr lang="en-US" sz="2200" kern="1200" dirty="0">
            <a:latin typeface="Calibri 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 "/>
            </a:rPr>
            <a:t>Sets requirements for many product groups on EU market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 "/>
            </a:rPr>
            <a:t>Could ban the sale of oil and gas heating systems in future</a:t>
          </a:r>
        </a:p>
      </dsp:txBody>
      <dsp:txXfrm>
        <a:off x="0" y="251159"/>
        <a:ext cx="10517133" cy="2268000"/>
      </dsp:txXfrm>
    </dsp:sp>
    <dsp:sp modelId="{E2282125-93D5-4CEF-BA29-C9EC6C297B11}">
      <dsp:nvSpPr>
        <dsp:cNvPr id="0" name=""/>
        <dsp:cNvSpPr/>
      </dsp:nvSpPr>
      <dsp:spPr>
        <a:xfrm>
          <a:off x="557098" y="14999"/>
          <a:ext cx="7799383" cy="472320"/>
        </a:xfrm>
        <a:prstGeom prst="roundRect">
          <a:avLst/>
        </a:prstGeom>
        <a:solidFill>
          <a:srgbClr val="1C94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98" tIns="0" rIns="29479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 "/>
            </a:rPr>
            <a:t>Pending:</a:t>
          </a:r>
        </a:p>
      </dsp:txBody>
      <dsp:txXfrm>
        <a:off x="580155" y="38056"/>
        <a:ext cx="7753269" cy="426206"/>
      </dsp:txXfrm>
    </dsp:sp>
    <dsp:sp modelId="{BC60BAAF-F9C8-46C6-A2F7-A758D9444850}">
      <dsp:nvSpPr>
        <dsp:cNvPr id="0" name=""/>
        <dsp:cNvSpPr/>
      </dsp:nvSpPr>
      <dsp:spPr>
        <a:xfrm>
          <a:off x="0" y="2841720"/>
          <a:ext cx="10543094" cy="153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741" tIns="333248" rIns="86474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 "/>
            </a:rPr>
            <a:t>Further development of the EU taxonomy to promote transition activities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>
              <a:latin typeface="Calibri "/>
            </a:rPr>
            <a:t>EU label for green loans and mortgages</a:t>
          </a:r>
          <a:endParaRPr lang="en-US" sz="2200" kern="1200" dirty="0">
            <a:latin typeface="Calibri 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 "/>
            </a:rPr>
            <a:t>Possibly as part of the next Mortgage Credit Directive</a:t>
          </a:r>
        </a:p>
      </dsp:txBody>
      <dsp:txXfrm>
        <a:off x="0" y="2841720"/>
        <a:ext cx="10543094" cy="1537199"/>
      </dsp:txXfrm>
    </dsp:sp>
    <dsp:sp modelId="{D19AA52F-74A1-45BE-B50C-A7D82C4DE961}">
      <dsp:nvSpPr>
        <dsp:cNvPr id="0" name=""/>
        <dsp:cNvSpPr/>
      </dsp:nvSpPr>
      <dsp:spPr>
        <a:xfrm>
          <a:off x="557098" y="2605560"/>
          <a:ext cx="7799383" cy="472320"/>
        </a:xfrm>
        <a:prstGeom prst="roundRect">
          <a:avLst/>
        </a:prstGeom>
        <a:solidFill>
          <a:srgbClr val="1C94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98" tIns="0" rIns="29479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 "/>
            </a:rPr>
            <a:t>Potentially:</a:t>
          </a:r>
        </a:p>
      </dsp:txBody>
      <dsp:txXfrm>
        <a:off x="580155" y="2628617"/>
        <a:ext cx="775326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2FE286D-8BBD-4346-9361-37390FA2B8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56FBAC-6306-4C85-B665-065660F3C0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D46AD-0594-493D-ACC0-EB6644E3C3F6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0296F3-2C65-4246-A52E-6B025CD07C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6E03B5-7B71-48E9-9E9C-7372413488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722D-DD34-4E1E-8F13-DCD3935486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512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CAB6B-BA8F-402F-9152-55182B4075B5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09A54-0557-43E1-8064-BCF6B0C359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53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dP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50542BD-B114-4CCB-8512-7796D4E86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3877" y="1788530"/>
            <a:ext cx="5104245" cy="1055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="1">
                <a:solidFill>
                  <a:srgbClr val="1C9441"/>
                </a:solidFill>
                <a:latin typeface="+mn-lt"/>
              </a:defRPr>
            </a:lvl1pPr>
          </a:lstStyle>
          <a:p>
            <a:pPr lvl="0"/>
            <a:r>
              <a:rPr lang="de-DE"/>
              <a:t>Titel</a:t>
            </a:r>
          </a:p>
          <a:p>
            <a:pPr lvl="0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D5EDEA2-601F-40E5-895C-A8BC16C80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8925" y="3352470"/>
            <a:ext cx="6534150" cy="1247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latin typeface="Calibri 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F36190-87C2-4EE8-9B7F-C2FECA462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710" y="5984275"/>
            <a:ext cx="840613" cy="74469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6E194CE-74F6-406C-A275-05D986C05624}"/>
              </a:ext>
            </a:extLst>
          </p:cNvPr>
          <p:cNvCxnSpPr>
            <a:cxnSpLocks/>
          </p:cNvCxnSpPr>
          <p:nvPr userDrawn="1"/>
        </p:nvCxnSpPr>
        <p:spPr>
          <a:xfrm>
            <a:off x="0" y="6356621"/>
            <a:ext cx="9952522" cy="0"/>
          </a:xfrm>
          <a:prstGeom prst="line">
            <a:avLst/>
          </a:prstGeom>
          <a:ln w="412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B6CF311-64B4-43D4-9662-BE5E5FD8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9093"/>
            <a:ext cx="2428702" cy="25706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© European </a:t>
            </a:r>
            <a:r>
              <a:rPr lang="de-DE" err="1"/>
              <a:t>Federation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Building </a:t>
            </a:r>
            <a:r>
              <a:rPr lang="de-DE" err="1"/>
              <a:t>Societies</a:t>
            </a:r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E3266CC-3176-490D-84C2-87548F44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14" y="6449318"/>
            <a:ext cx="538577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7F64F92-2C2F-41E2-A216-D422BF616F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dPB 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FCBFBB3-3998-4BA5-BA59-25724E7D3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950" y="582612"/>
            <a:ext cx="10814425" cy="6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200" b="1" kern="1200" dirty="0">
                <a:solidFill>
                  <a:srgbClr val="1C944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Bausparkassen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delivered</a:t>
            </a:r>
            <a:r>
              <a:rPr lang="de-DE"/>
              <a:t> </a:t>
            </a:r>
            <a:r>
              <a:rPr lang="de-DE" err="1"/>
              <a:t>data</a:t>
            </a:r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7936663-0051-479A-811C-BDD17D7B631F}"/>
              </a:ext>
            </a:extLst>
          </p:cNvPr>
          <p:cNvCxnSpPr>
            <a:cxnSpLocks/>
          </p:cNvCxnSpPr>
          <p:nvPr userDrawn="1"/>
        </p:nvCxnSpPr>
        <p:spPr>
          <a:xfrm>
            <a:off x="0" y="6352051"/>
            <a:ext cx="9952522" cy="0"/>
          </a:xfrm>
          <a:prstGeom prst="line">
            <a:avLst/>
          </a:prstGeom>
          <a:ln w="412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83E3DA-506E-4BF8-A7A6-19FE3FE3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9093"/>
            <a:ext cx="2428702" cy="25706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© European </a:t>
            </a:r>
            <a:r>
              <a:rPr lang="de-DE" err="1"/>
              <a:t>Federation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Building </a:t>
            </a:r>
            <a:r>
              <a:rPr lang="de-DE" err="1"/>
              <a:t>Societies</a:t>
            </a:r>
            <a:endParaRPr lang="de-D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82DC09A7-39B1-4EF3-9C19-139DF074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14" y="6449318"/>
            <a:ext cx="538577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7F64F92-2C2F-41E2-A216-D422BF616F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F2EABFF-F6B5-4AD0-B5E9-5D71954E1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710" y="5984275"/>
            <a:ext cx="840613" cy="744691"/>
          </a:xfrm>
          <a:prstGeom prst="rect">
            <a:avLst/>
          </a:prstGeom>
        </p:spPr>
      </p:pic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475DA60E-1A99-4ABE-AE52-372F6BE3C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487" y="1504950"/>
            <a:ext cx="11005618" cy="40396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1C9441"/>
              </a:buClr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/>
              <a:t>Austria: 4 </a:t>
            </a:r>
            <a:r>
              <a:rPr lang="de-DE" err="1"/>
              <a:t>of</a:t>
            </a:r>
            <a:r>
              <a:rPr lang="de-DE"/>
              <a:t> 4</a:t>
            </a:r>
          </a:p>
          <a:p>
            <a:pPr lvl="0"/>
            <a:r>
              <a:rPr lang="de-DE" err="1"/>
              <a:t>Croatia</a:t>
            </a:r>
            <a:r>
              <a:rPr lang="de-DE"/>
              <a:t>: 1 </a:t>
            </a:r>
            <a:r>
              <a:rPr lang="de-DE" err="1"/>
              <a:t>of</a:t>
            </a:r>
            <a:r>
              <a:rPr lang="de-DE"/>
              <a:t> 3</a:t>
            </a:r>
          </a:p>
          <a:p>
            <a:pPr lvl="0"/>
            <a:r>
              <a:rPr lang="de-DE"/>
              <a:t>Czech </a:t>
            </a:r>
            <a:r>
              <a:rPr lang="de-DE" err="1"/>
              <a:t>Republic</a:t>
            </a:r>
            <a:r>
              <a:rPr lang="de-DE"/>
              <a:t>: 5 </a:t>
            </a:r>
            <a:r>
              <a:rPr lang="de-DE" err="1"/>
              <a:t>of</a:t>
            </a:r>
            <a:r>
              <a:rPr lang="de-DE"/>
              <a:t> 5</a:t>
            </a:r>
          </a:p>
          <a:p>
            <a:pPr lvl="0"/>
            <a:r>
              <a:rPr lang="de-DE"/>
              <a:t>Germany: 19 </a:t>
            </a:r>
            <a:r>
              <a:rPr lang="de-DE" err="1"/>
              <a:t>of</a:t>
            </a:r>
            <a:r>
              <a:rPr lang="de-DE"/>
              <a:t> 19</a:t>
            </a:r>
          </a:p>
          <a:p>
            <a:pPr lvl="0"/>
            <a:r>
              <a:rPr lang="de-DE" err="1"/>
              <a:t>Hungary</a:t>
            </a:r>
            <a:r>
              <a:rPr lang="de-DE"/>
              <a:t>: 1 </a:t>
            </a:r>
            <a:r>
              <a:rPr lang="de-DE" err="1"/>
              <a:t>of</a:t>
            </a:r>
            <a:r>
              <a:rPr lang="de-DE"/>
              <a:t> 3</a:t>
            </a:r>
          </a:p>
          <a:p>
            <a:pPr lvl="0"/>
            <a:r>
              <a:rPr lang="de-DE" err="1"/>
              <a:t>Slovakia</a:t>
            </a:r>
            <a:r>
              <a:rPr lang="de-DE"/>
              <a:t>: 2 </a:t>
            </a:r>
            <a:r>
              <a:rPr lang="de-DE" err="1"/>
              <a:t>of</a:t>
            </a:r>
            <a:r>
              <a:rPr lang="de-DE"/>
              <a:t> 3</a:t>
            </a:r>
          </a:p>
          <a:p>
            <a:pPr lvl="0"/>
            <a:r>
              <a:rPr lang="de-DE"/>
              <a:t>Romania: 1 </a:t>
            </a:r>
            <a:r>
              <a:rPr lang="de-DE" err="1"/>
              <a:t>of</a:t>
            </a:r>
            <a:r>
              <a:rPr lang="de-DE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8475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dPB Tex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FCBFBB3-3998-4BA5-BA59-25724E7D3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950" y="582612"/>
            <a:ext cx="10994562" cy="705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200" b="1" kern="1200" dirty="0">
                <a:solidFill>
                  <a:srgbClr val="1C944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 1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6C48414-FB30-4BF4-97EB-62C7CC68D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489" y="1504634"/>
            <a:ext cx="4954413" cy="4347526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buClr>
                <a:srgbClr val="1C9441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3150F418-09BA-465A-92A4-A40E7E3325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7177" y="1504634"/>
            <a:ext cx="5326334" cy="4355832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buClr>
                <a:srgbClr val="1C9441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21EE0AE-8C6C-437D-BA40-89050F037AB4}"/>
              </a:ext>
            </a:extLst>
          </p:cNvPr>
          <p:cNvCxnSpPr>
            <a:cxnSpLocks/>
          </p:cNvCxnSpPr>
          <p:nvPr userDrawn="1"/>
        </p:nvCxnSpPr>
        <p:spPr>
          <a:xfrm>
            <a:off x="0" y="6352051"/>
            <a:ext cx="9952522" cy="0"/>
          </a:xfrm>
          <a:prstGeom prst="line">
            <a:avLst/>
          </a:prstGeom>
          <a:ln w="412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F2905FA-C6CB-41AD-8AD9-99BA341E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9093"/>
            <a:ext cx="2428702" cy="25706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© European </a:t>
            </a:r>
            <a:r>
              <a:rPr lang="de-DE" err="1"/>
              <a:t>Federation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Building </a:t>
            </a:r>
            <a:r>
              <a:rPr lang="de-DE" err="1"/>
              <a:t>Societies</a:t>
            </a:r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5103BD3-E0FB-4177-93E2-C9EE92AB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14" y="6449318"/>
            <a:ext cx="538577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7F64F92-2C2F-41E2-A216-D422BF616F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D5750C8-F6B3-435D-A080-A29858C84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710" y="5984275"/>
            <a:ext cx="840613" cy="7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6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dPB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FCBFBB3-3998-4BA5-BA59-25724E7D3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949" y="582612"/>
            <a:ext cx="11005618" cy="70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200" b="1" kern="1200" dirty="0">
                <a:solidFill>
                  <a:srgbClr val="1C944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/>
              <a:t>TOP 1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6C48414-FB30-4BF4-97EB-62C7CC68D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487" y="1504950"/>
            <a:ext cx="11005618" cy="4039637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buClr>
                <a:srgbClr val="1C9441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0C349BE-3330-46AA-B0F6-AD81CF646A6B}"/>
              </a:ext>
            </a:extLst>
          </p:cNvPr>
          <p:cNvCxnSpPr>
            <a:cxnSpLocks/>
          </p:cNvCxnSpPr>
          <p:nvPr userDrawn="1"/>
        </p:nvCxnSpPr>
        <p:spPr>
          <a:xfrm>
            <a:off x="0" y="6352051"/>
            <a:ext cx="9952522" cy="0"/>
          </a:xfrm>
          <a:prstGeom prst="line">
            <a:avLst/>
          </a:prstGeom>
          <a:ln w="412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D4667FB-B3AA-4B4F-BD04-3F267556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9093"/>
            <a:ext cx="2428702" cy="25706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© European </a:t>
            </a:r>
            <a:r>
              <a:rPr lang="de-DE" err="1"/>
              <a:t>Federation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Building </a:t>
            </a:r>
            <a:r>
              <a:rPr lang="de-DE" err="1"/>
              <a:t>Societies</a:t>
            </a: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2457177-03FA-40A8-A401-B0B88AC8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14" y="6449318"/>
            <a:ext cx="538577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7F64F92-2C2F-41E2-A216-D422BF616F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044E97-C151-4FC4-AEC5-7C0C9571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710" y="5984275"/>
            <a:ext cx="840613" cy="7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dPB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FCBFBB3-3998-4BA5-BA59-25724E7D3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950" y="582612"/>
            <a:ext cx="10994562" cy="705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200" b="1" kern="1200" dirty="0">
                <a:solidFill>
                  <a:srgbClr val="1C944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/>
              <a:t>TOP 1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6C48414-FB30-4BF4-97EB-62C7CC68D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489" y="1504634"/>
            <a:ext cx="4954413" cy="4347526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buClr>
                <a:srgbClr val="1C9441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14EEAF-1F75-4C9E-AFEE-A0FA067A94A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504949"/>
            <a:ext cx="5497511" cy="4347209"/>
          </a:xfrm>
          <a:prstGeom prst="rect">
            <a:avLst/>
          </a:prstGeom>
        </p:spPr>
        <p:txBody>
          <a:bodyPr/>
          <a:lstStyle>
            <a:lvl1pPr>
              <a:buClr>
                <a:srgbClr val="1C9441"/>
              </a:buClr>
              <a:defRPr sz="2400">
                <a:latin typeface="+mn-lt"/>
              </a:defRPr>
            </a:lvl1pPr>
          </a:lstStyle>
          <a:p>
            <a:r>
              <a:rPr lang="de-DE"/>
              <a:t>Bild einfügen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503BCCB-7961-4619-A7E5-D8D29FDE0775}"/>
              </a:ext>
            </a:extLst>
          </p:cNvPr>
          <p:cNvCxnSpPr>
            <a:cxnSpLocks/>
          </p:cNvCxnSpPr>
          <p:nvPr userDrawn="1"/>
        </p:nvCxnSpPr>
        <p:spPr>
          <a:xfrm>
            <a:off x="0" y="6352051"/>
            <a:ext cx="9952522" cy="0"/>
          </a:xfrm>
          <a:prstGeom prst="line">
            <a:avLst/>
          </a:prstGeom>
          <a:ln w="412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94101CB-4CFE-4C28-A024-FDE78CCE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9093"/>
            <a:ext cx="2428702" cy="25706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© European </a:t>
            </a:r>
            <a:r>
              <a:rPr lang="de-DE" err="1"/>
              <a:t>Federation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Building </a:t>
            </a:r>
            <a:r>
              <a:rPr lang="de-DE" err="1"/>
              <a:t>Societies</a:t>
            </a:r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5B973209-FB40-4199-A510-8BDA4033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14" y="6449318"/>
            <a:ext cx="538577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7F64F92-2C2F-41E2-A216-D422BF616F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631B6DD-8FB5-46E4-9A3B-A75BA018C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710" y="5984275"/>
            <a:ext cx="840613" cy="7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dPB Tex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FCBFBB3-3998-4BA5-BA59-25724E7D3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950" y="582612"/>
            <a:ext cx="10994562" cy="705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200" b="1" kern="1200" dirty="0">
                <a:solidFill>
                  <a:srgbClr val="1C944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/>
              <a:t>TOP 1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6C48414-FB30-4BF4-97EB-62C7CC68D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489" y="1504634"/>
            <a:ext cx="7223787" cy="4347433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buClr>
                <a:srgbClr val="1C9441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14EEAF-1F75-4C9E-AFEE-A0FA067A94A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96102" y="1504949"/>
            <a:ext cx="3297409" cy="4347111"/>
          </a:xfrm>
          <a:prstGeom prst="rect">
            <a:avLst/>
          </a:prstGeom>
        </p:spPr>
        <p:txBody>
          <a:bodyPr/>
          <a:lstStyle>
            <a:lvl1pPr>
              <a:buClr>
                <a:srgbClr val="1C9441"/>
              </a:buClr>
              <a:defRPr sz="2400">
                <a:latin typeface="+mn-lt"/>
              </a:defRPr>
            </a:lvl1pPr>
          </a:lstStyle>
          <a:p>
            <a:r>
              <a:rPr lang="de-DE"/>
              <a:t>Bild einfügen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DD1022E-C2B1-47C9-9E50-F0BC7C6DD87B}"/>
              </a:ext>
            </a:extLst>
          </p:cNvPr>
          <p:cNvCxnSpPr>
            <a:cxnSpLocks/>
          </p:cNvCxnSpPr>
          <p:nvPr userDrawn="1"/>
        </p:nvCxnSpPr>
        <p:spPr>
          <a:xfrm>
            <a:off x="0" y="6352051"/>
            <a:ext cx="9952522" cy="0"/>
          </a:xfrm>
          <a:prstGeom prst="line">
            <a:avLst/>
          </a:prstGeom>
          <a:ln w="412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6A3864A-5582-45E0-B52B-178BB51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9093"/>
            <a:ext cx="2428702" cy="25706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© European </a:t>
            </a:r>
            <a:r>
              <a:rPr lang="de-DE" err="1"/>
              <a:t>Federation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Building </a:t>
            </a:r>
            <a:r>
              <a:rPr lang="de-DE" err="1"/>
              <a:t>Societies</a:t>
            </a:r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44B5A03-488E-4F26-9949-E4BA6F82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14" y="6449318"/>
            <a:ext cx="538577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7F64F92-2C2F-41E2-A216-D422BF616F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1684633-B322-41E2-8199-5E560ABE8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710" y="5984275"/>
            <a:ext cx="840613" cy="7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dPB 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FCBFBB3-3998-4BA5-BA59-25724E7D3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950" y="582612"/>
            <a:ext cx="10994562" cy="705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200" b="1" kern="1200" dirty="0">
                <a:solidFill>
                  <a:srgbClr val="1C944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/>
              <a:t>TOP 1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6C48414-FB30-4BF4-97EB-62C7CC68D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9263" y="1555049"/>
            <a:ext cx="7223787" cy="4347433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buClr>
                <a:srgbClr val="1C9441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  <a:p>
            <a:pPr lvl="0"/>
            <a:r>
              <a:rPr lang="de-DE"/>
              <a:t>Text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14EEAF-1F75-4C9E-AFEE-A0FA067A94A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950" y="1555371"/>
            <a:ext cx="3297409" cy="4347111"/>
          </a:xfrm>
          <a:prstGeom prst="rect">
            <a:avLst/>
          </a:prstGeom>
        </p:spPr>
        <p:txBody>
          <a:bodyPr/>
          <a:lstStyle>
            <a:lvl1pPr>
              <a:buClr>
                <a:srgbClr val="1C9441"/>
              </a:buClr>
              <a:defRPr sz="2400">
                <a:latin typeface="+mn-lt"/>
              </a:defRPr>
            </a:lvl1pPr>
          </a:lstStyle>
          <a:p>
            <a:r>
              <a:rPr lang="de-DE"/>
              <a:t>Bild einfügen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BF7947F-A339-4C5D-B9BE-E7A104C5B383}"/>
              </a:ext>
            </a:extLst>
          </p:cNvPr>
          <p:cNvCxnSpPr>
            <a:cxnSpLocks/>
          </p:cNvCxnSpPr>
          <p:nvPr userDrawn="1"/>
        </p:nvCxnSpPr>
        <p:spPr>
          <a:xfrm>
            <a:off x="0" y="6352051"/>
            <a:ext cx="9952522" cy="0"/>
          </a:xfrm>
          <a:prstGeom prst="line">
            <a:avLst/>
          </a:prstGeom>
          <a:ln w="412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A7F2E81-3D3F-4751-9277-505EC629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9093"/>
            <a:ext cx="2428702" cy="25706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© European </a:t>
            </a:r>
            <a:r>
              <a:rPr lang="de-DE" err="1"/>
              <a:t>Federation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Building </a:t>
            </a:r>
            <a:r>
              <a:rPr lang="de-DE" err="1"/>
              <a:t>Societies</a:t>
            </a:r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27B5501-4E92-481C-9758-7EF8C8D5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14" y="6449318"/>
            <a:ext cx="538577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7F64F92-2C2F-41E2-A216-D422BF616F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6157750-7927-4EB4-9B2A-72E84C6C7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710" y="5984275"/>
            <a:ext cx="840613" cy="7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8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dPB Graph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FCBFBB3-3998-4BA5-BA59-25724E7D3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950" y="582612"/>
            <a:ext cx="10781174" cy="722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200" b="1" kern="1200" dirty="0">
                <a:solidFill>
                  <a:srgbClr val="1C944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/>
              <a:t>Darstellung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94DD7D-1983-43A9-BDC6-14408EB805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950" y="1985962"/>
            <a:ext cx="2924982" cy="3784771"/>
          </a:xfrm>
          <a:prstGeom prst="rect">
            <a:avLst/>
          </a:prstGeom>
        </p:spPr>
        <p:txBody>
          <a:bodyPr/>
          <a:lstStyle>
            <a:lvl1pPr>
              <a:buClr>
                <a:srgbClr val="1C9441"/>
              </a:buClr>
              <a:defRPr sz="2400"/>
            </a:lvl1pPr>
          </a:lstStyle>
          <a:p>
            <a:endParaRPr lang="de-DE"/>
          </a:p>
        </p:txBody>
      </p: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DC409148-6749-4252-8CE0-71BC1EE2E19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969226" y="1985166"/>
            <a:ext cx="3482802" cy="3784787"/>
          </a:xfrm>
          <a:prstGeom prst="rect">
            <a:avLst/>
          </a:prstGeom>
        </p:spPr>
        <p:txBody>
          <a:bodyPr/>
          <a:lstStyle>
            <a:lvl1pPr>
              <a:buClr>
                <a:srgbClr val="1C9441"/>
              </a:buClr>
              <a:defRPr sz="2400"/>
            </a:lvl1pPr>
          </a:lstStyle>
          <a:p>
            <a:endParaRPr lang="de-DE"/>
          </a:p>
        </p:txBody>
      </p:sp>
      <p:sp>
        <p:nvSpPr>
          <p:cNvPr id="11" name="Tabellenplatzhalter 10">
            <a:extLst>
              <a:ext uri="{FF2B5EF4-FFF2-40B4-BE49-F238E27FC236}">
                <a16:creationId xmlns:a16="http://schemas.microsoft.com/office/drawing/2014/main" id="{1CD58182-6E3B-49D3-BD56-A20E0663283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7897322" y="1985160"/>
            <a:ext cx="3482802" cy="3784793"/>
          </a:xfrm>
          <a:prstGeom prst="rect">
            <a:avLst/>
          </a:prstGeom>
        </p:spPr>
        <p:txBody>
          <a:bodyPr/>
          <a:lstStyle>
            <a:lvl1pPr>
              <a:buClr>
                <a:srgbClr val="1C9441"/>
              </a:buClr>
              <a:defRPr sz="2400"/>
            </a:lvl1pPr>
          </a:lstStyle>
          <a:p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38BC058-3DFE-41F0-B1A5-01EA19DD680A}"/>
              </a:ext>
            </a:extLst>
          </p:cNvPr>
          <p:cNvCxnSpPr>
            <a:cxnSpLocks/>
          </p:cNvCxnSpPr>
          <p:nvPr userDrawn="1"/>
        </p:nvCxnSpPr>
        <p:spPr>
          <a:xfrm>
            <a:off x="0" y="6352051"/>
            <a:ext cx="9952522" cy="0"/>
          </a:xfrm>
          <a:prstGeom prst="line">
            <a:avLst/>
          </a:prstGeom>
          <a:ln w="412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CBD56D7-7A85-4371-B6C0-4D4E464B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9093"/>
            <a:ext cx="2428702" cy="25706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© European </a:t>
            </a:r>
            <a:r>
              <a:rPr lang="de-DE" err="1"/>
              <a:t>Federation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Building </a:t>
            </a:r>
            <a:r>
              <a:rPr lang="de-DE" err="1"/>
              <a:t>Societies</a:t>
            </a:r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0FE62730-F16E-45C3-BE6F-ABBF3194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14" y="6449318"/>
            <a:ext cx="538577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7F64F92-2C2F-41E2-A216-D422BF616F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2D2B207-21B0-42D0-96D1-75D1063E7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710" y="5984275"/>
            <a:ext cx="840613" cy="7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2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dPB 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0B07194-54C9-4CA9-9989-2D1A87BD3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048" y="2502015"/>
            <a:ext cx="2541904" cy="926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5000" b="1" kern="1200" dirty="0">
                <a:solidFill>
                  <a:srgbClr val="1C944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/>
              <a:t>Fragen ?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0782554-859B-41BD-8748-8E399AEA98F7}"/>
              </a:ext>
            </a:extLst>
          </p:cNvPr>
          <p:cNvCxnSpPr>
            <a:cxnSpLocks/>
          </p:cNvCxnSpPr>
          <p:nvPr userDrawn="1"/>
        </p:nvCxnSpPr>
        <p:spPr>
          <a:xfrm>
            <a:off x="0" y="6352051"/>
            <a:ext cx="9952522" cy="0"/>
          </a:xfrm>
          <a:prstGeom prst="line">
            <a:avLst/>
          </a:prstGeom>
          <a:ln w="412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767DC23-4169-4DEF-9DF7-4BB185C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9093"/>
            <a:ext cx="2428702" cy="25706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© European </a:t>
            </a:r>
            <a:r>
              <a:rPr lang="de-DE" err="1"/>
              <a:t>Federation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Building </a:t>
            </a:r>
            <a:r>
              <a:rPr lang="de-DE" err="1"/>
              <a:t>Societies</a:t>
            </a:r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118C0A-C5F0-4DAE-AA7A-2797DEC2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14" y="6449318"/>
            <a:ext cx="538577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7F64F92-2C2F-41E2-A216-D422BF616F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7A34BD6-A51A-476A-A950-BEDF46273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710" y="5984275"/>
            <a:ext cx="840613" cy="7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9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8C006E-F939-4462-9A5B-F46C0CEEB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0BD6-63DE-4D19-A057-9FFF0C6C0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65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7" r:id="rId5"/>
    <p:sldLayoutId id="2147483658" r:id="rId6"/>
    <p:sldLayoutId id="2147483659" r:id="rId7"/>
    <p:sldLayoutId id="2147483655" r:id="rId8"/>
    <p:sldLayoutId id="214748365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fbs-bausparkassen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, Gebäude, Wolke enthält.&#10;&#10;Automatisch generierte Beschreibung">
            <a:extLst>
              <a:ext uri="{FF2B5EF4-FFF2-40B4-BE49-F238E27FC236}">
                <a16:creationId xmlns:a16="http://schemas.microsoft.com/office/drawing/2014/main" id="{92AB0DDB-7E73-C4E2-8D59-A8E5ADA1D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b="2706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4AEEAE-7B78-4FD4-A3AB-E0B9C23DC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5574" y="1552357"/>
            <a:ext cx="10280851" cy="1224829"/>
          </a:xfrm>
        </p:spPr>
        <p:txBody>
          <a:bodyPr/>
          <a:lstStyle/>
          <a:p>
            <a:r>
              <a:rPr lang="de-DE" b="1" dirty="0">
                <a:latin typeface="Calibri "/>
                <a:cs typeface="Calibri" panose="020F0502020204030204" pitchFamily="34" charset="0"/>
              </a:rPr>
              <a:t>E</a:t>
            </a:r>
            <a:r>
              <a:rPr lang="de-DE" dirty="0">
                <a:latin typeface="Calibri "/>
                <a:cs typeface="Calibri" panose="020F0502020204030204" pitchFamily="34" charset="0"/>
              </a:rPr>
              <a:t>UROPE</a:t>
            </a:r>
            <a:r>
              <a:rPr lang="de-DE" b="1" dirty="0">
                <a:latin typeface="Calibri "/>
                <a:cs typeface="Calibri" panose="020F0502020204030204" pitchFamily="34" charset="0"/>
              </a:rPr>
              <a:t>:</a:t>
            </a:r>
          </a:p>
          <a:p>
            <a:r>
              <a:rPr lang="de-DE" b="1" dirty="0">
                <a:latin typeface="Calibri 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 "/>
                <a:cs typeface="Calibri" panose="020F0502020204030204" pitchFamily="34" charset="0"/>
              </a:rPr>
              <a:t>Current</a:t>
            </a:r>
            <a:r>
              <a:rPr lang="de-DE" b="1" dirty="0">
                <a:latin typeface="Calibri 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 "/>
                <a:cs typeface="Calibri" panose="020F0502020204030204" pitchFamily="34" charset="0"/>
              </a:rPr>
              <a:t>Developments</a:t>
            </a:r>
            <a:r>
              <a:rPr lang="de-DE" b="1" dirty="0">
                <a:latin typeface="Calibri "/>
                <a:cs typeface="Calibri" panose="020F0502020204030204" pitchFamily="34" charset="0"/>
              </a:rPr>
              <a:t> in </a:t>
            </a:r>
            <a:r>
              <a:rPr lang="de-DE" b="1" dirty="0" err="1">
                <a:latin typeface="Calibri "/>
                <a:cs typeface="Calibri" panose="020F0502020204030204" pitchFamily="34" charset="0"/>
              </a:rPr>
              <a:t>the</a:t>
            </a:r>
            <a:r>
              <a:rPr lang="de-DE" b="1" dirty="0">
                <a:latin typeface="Calibri "/>
                <a:cs typeface="Calibri" panose="020F0502020204030204" pitchFamily="34" charset="0"/>
              </a:rPr>
              <a:t> Housing and Housing Finance Market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C94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Christian König,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Managing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European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Federation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Building Societies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Brussels,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Belgium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0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obere Ecken abgerundet 4">
            <a:extLst>
              <a:ext uri="{FF2B5EF4-FFF2-40B4-BE49-F238E27FC236}">
                <a16:creationId xmlns:a16="http://schemas.microsoft.com/office/drawing/2014/main" id="{E9AEAD82-9865-F145-8652-A920D48E796A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F81EF88-ED3B-3677-1D57-EE3DB892B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European </a:t>
            </a:r>
            <a:r>
              <a:rPr lang="de-DE" err="1"/>
              <a:t>Commission</a:t>
            </a:r>
            <a:r>
              <a:rPr lang="de-DE"/>
              <a:t>: MCD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0C3293-B477-2A0B-E54A-1B0E4474CE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916" y="1715678"/>
            <a:ext cx="11454063" cy="293642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latin typeface="Calibri "/>
              </a:rPr>
              <a:t>Next Commission may propose a review of the Mortgage Credit Directive (MCD)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 "/>
              </a:rPr>
              <a:t>Current </a:t>
            </a:r>
            <a:r>
              <a:rPr lang="de-DE" dirty="0" err="1">
                <a:latin typeface="Calibri "/>
              </a:rPr>
              <a:t>version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of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the</a:t>
            </a:r>
            <a:r>
              <a:rPr lang="de-DE" dirty="0">
                <a:latin typeface="Calibri "/>
              </a:rPr>
              <a:t> MCD was </a:t>
            </a:r>
            <a:r>
              <a:rPr lang="de-DE" dirty="0" err="1">
                <a:latin typeface="Calibri "/>
              </a:rPr>
              <a:t>passed</a:t>
            </a:r>
            <a:r>
              <a:rPr lang="de-DE" dirty="0">
                <a:latin typeface="Calibri "/>
              </a:rPr>
              <a:t> in 2014</a:t>
            </a:r>
          </a:p>
          <a:p>
            <a:pPr>
              <a:spcBef>
                <a:spcPts val="600"/>
              </a:spcBef>
            </a:pPr>
            <a:r>
              <a:rPr lang="de-DE" dirty="0" err="1">
                <a:latin typeface="Calibri "/>
              </a:rPr>
              <a:t>Commission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may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attempt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to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modernise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the</a:t>
            </a:r>
            <a:r>
              <a:rPr lang="de-DE" dirty="0">
                <a:latin typeface="Calibri "/>
              </a:rPr>
              <a:t> MCD, incl. </a:t>
            </a:r>
            <a:r>
              <a:rPr lang="de-DE" dirty="0" err="1">
                <a:latin typeface="Calibri "/>
              </a:rPr>
              <a:t>terms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of</a:t>
            </a:r>
            <a:r>
              <a:rPr lang="de-DE" dirty="0">
                <a:latin typeface="Calibri "/>
              </a:rPr>
              <a:t> </a:t>
            </a:r>
            <a:r>
              <a:rPr lang="de-DE" b="1" dirty="0" err="1">
                <a:latin typeface="Calibri "/>
              </a:rPr>
              <a:t>consumer</a:t>
            </a:r>
            <a:r>
              <a:rPr lang="de-DE" b="1" dirty="0">
                <a:latin typeface="Calibri "/>
              </a:rPr>
              <a:t> </a:t>
            </a:r>
            <a:r>
              <a:rPr lang="de-DE" b="1" dirty="0" err="1">
                <a:latin typeface="Calibri "/>
              </a:rPr>
              <a:t>protection</a:t>
            </a:r>
            <a:r>
              <a:rPr lang="de-DE" b="1" dirty="0">
                <a:latin typeface="Calibri "/>
              </a:rPr>
              <a:t> </a:t>
            </a:r>
            <a:r>
              <a:rPr lang="de-DE" dirty="0">
                <a:latin typeface="Calibri "/>
              </a:rPr>
              <a:t>and </a:t>
            </a:r>
            <a:r>
              <a:rPr lang="de-DE" b="1" dirty="0" err="1">
                <a:latin typeface="Calibri "/>
              </a:rPr>
              <a:t>sustainability</a:t>
            </a:r>
            <a:endParaRPr lang="de-DE" b="1" dirty="0">
              <a:latin typeface="Calibri "/>
            </a:endParaRPr>
          </a:p>
          <a:p>
            <a:pPr>
              <a:spcBef>
                <a:spcPts val="600"/>
              </a:spcBef>
            </a:pPr>
            <a:r>
              <a:rPr lang="de-DE" dirty="0">
                <a:latin typeface="Calibri "/>
              </a:rPr>
              <a:t>Possible: </a:t>
            </a:r>
            <a:r>
              <a:rPr lang="de-DE" dirty="0" err="1">
                <a:latin typeface="Calibri "/>
              </a:rPr>
              <a:t>Introduction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of</a:t>
            </a:r>
            <a:r>
              <a:rPr lang="de-DE" dirty="0">
                <a:latin typeface="Calibri "/>
              </a:rPr>
              <a:t> a </a:t>
            </a:r>
            <a:r>
              <a:rPr lang="de-DE" dirty="0" err="1">
                <a:latin typeface="Calibri "/>
              </a:rPr>
              <a:t>voluntary</a:t>
            </a:r>
            <a:r>
              <a:rPr lang="de-DE" dirty="0">
                <a:latin typeface="Calibri "/>
              </a:rPr>
              <a:t> </a:t>
            </a:r>
            <a:r>
              <a:rPr lang="de-DE" b="1" dirty="0">
                <a:latin typeface="Calibri "/>
              </a:rPr>
              <a:t>EU </a:t>
            </a:r>
            <a:r>
              <a:rPr lang="de-DE" b="1" dirty="0" err="1">
                <a:latin typeface="Calibri "/>
              </a:rPr>
              <a:t>label</a:t>
            </a:r>
            <a:r>
              <a:rPr lang="de-DE" b="1" dirty="0">
                <a:latin typeface="Calibri "/>
              </a:rPr>
              <a:t> </a:t>
            </a:r>
            <a:r>
              <a:rPr lang="de-DE" b="1" dirty="0" err="1">
                <a:latin typeface="Calibri "/>
              </a:rPr>
              <a:t>for</a:t>
            </a:r>
            <a:r>
              <a:rPr lang="de-DE" b="1" dirty="0">
                <a:latin typeface="Calibri "/>
              </a:rPr>
              <a:t> </a:t>
            </a:r>
            <a:r>
              <a:rPr lang="de-DE" b="1" dirty="0" err="1">
                <a:latin typeface="Calibri "/>
              </a:rPr>
              <a:t>green</a:t>
            </a:r>
            <a:r>
              <a:rPr lang="de-DE" b="1" dirty="0">
                <a:latin typeface="Calibri "/>
              </a:rPr>
              <a:t> </a:t>
            </a:r>
            <a:r>
              <a:rPr lang="de-DE" b="1" dirty="0" err="1">
                <a:latin typeface="Calibri "/>
              </a:rPr>
              <a:t>mortgages</a:t>
            </a:r>
            <a:r>
              <a:rPr lang="de-DE" dirty="0">
                <a:latin typeface="Calibri "/>
              </a:rPr>
              <a:t>, </a:t>
            </a:r>
            <a:r>
              <a:rPr lang="de-DE" dirty="0" err="1">
                <a:latin typeface="Calibri "/>
              </a:rPr>
              <a:t>based</a:t>
            </a:r>
            <a:r>
              <a:rPr lang="de-DE" dirty="0">
                <a:latin typeface="Calibri "/>
              </a:rPr>
              <a:t> on </a:t>
            </a:r>
            <a:r>
              <a:rPr lang="de-DE" dirty="0" err="1">
                <a:latin typeface="Calibri "/>
              </a:rPr>
              <a:t>the</a:t>
            </a:r>
            <a:r>
              <a:rPr lang="de-DE" dirty="0">
                <a:latin typeface="Calibri "/>
              </a:rPr>
              <a:t> EU </a:t>
            </a:r>
            <a:r>
              <a:rPr lang="de-DE" dirty="0" err="1">
                <a:latin typeface="Calibri "/>
              </a:rPr>
              <a:t>Taxonomy</a:t>
            </a:r>
            <a:endParaRPr lang="de-DE" dirty="0">
              <a:latin typeface="Calibri "/>
            </a:endParaRP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8B7955-FB5A-7DA0-C0DF-18800893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028" name="Picture 4" descr="Envoria | The EU Taxonomy environmental objectives 1–6 explained">
            <a:extLst>
              <a:ext uri="{FF2B5EF4-FFF2-40B4-BE49-F238E27FC236}">
                <a16:creationId xmlns:a16="http://schemas.microsoft.com/office/drawing/2014/main" id="{9BA83C8C-1472-8EEA-434E-2000404E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14" y="4183846"/>
            <a:ext cx="8338372" cy="20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EB42A5-267F-8A14-3BEB-EFBC4A396543}"/>
              </a:ext>
            </a:extLst>
          </p:cNvPr>
          <p:cNvSpPr txBox="1"/>
          <p:nvPr/>
        </p:nvSpPr>
        <p:spPr>
          <a:xfrm>
            <a:off x="1926814" y="6449318"/>
            <a:ext cx="2267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 "/>
              </a:rPr>
              <a:t>Source: </a:t>
            </a:r>
            <a:r>
              <a:rPr lang="de-DE" sz="1400" dirty="0" err="1">
                <a:latin typeface="Calibri "/>
              </a:rPr>
              <a:t>Envoria</a:t>
            </a:r>
            <a:r>
              <a:rPr lang="de-DE" sz="1400" dirty="0">
                <a:latin typeface="Calibri "/>
              </a:rPr>
              <a:t> GmbH, 2023</a:t>
            </a:r>
            <a:endParaRPr lang="de-DE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195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obere Ecken abgerundet 4">
            <a:extLst>
              <a:ext uri="{FF2B5EF4-FFF2-40B4-BE49-F238E27FC236}">
                <a16:creationId xmlns:a16="http://schemas.microsoft.com/office/drawing/2014/main" id="{642AD102-BDE0-1620-62E9-2E37727AE051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F81EF88-ED3B-3677-1D57-EE3DB892B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Potential Future EU </a:t>
            </a:r>
            <a:r>
              <a:rPr lang="de-DE" err="1"/>
              <a:t>Priorities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0C3293-B477-2A0B-E54A-1B0E4474CE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949" y="1696824"/>
            <a:ext cx="11005618" cy="1151985"/>
          </a:xfrm>
        </p:spPr>
        <p:txBody>
          <a:bodyPr/>
          <a:lstStyle/>
          <a:p>
            <a:r>
              <a:rPr lang="en-GB" sz="2200" dirty="0">
                <a:latin typeface="Calibri "/>
              </a:rPr>
              <a:t>Current debates in Brussels point towards more European competitiveness</a:t>
            </a:r>
          </a:p>
          <a:p>
            <a:r>
              <a:rPr lang="en-GB" sz="2200" dirty="0">
                <a:latin typeface="Calibri "/>
              </a:rPr>
              <a:t>Recent guidance reports indicate possible new political priorities</a:t>
            </a:r>
          </a:p>
          <a:p>
            <a:pPr marL="0" indent="0">
              <a:buNone/>
            </a:pPr>
            <a:r>
              <a:rPr lang="en-GB" i="1" dirty="0"/>
              <a:t>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8B7955-FB5A-7DA0-C0DF-18800893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FDDFEA8-3CB8-2DF3-66EE-9537CCA1F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387188"/>
              </p:ext>
            </p:extLst>
          </p:nvPr>
        </p:nvGraphicFramePr>
        <p:xfrm>
          <a:off x="696685" y="2720995"/>
          <a:ext cx="10798629" cy="3454405"/>
        </p:xfrm>
        <a:graphic>
          <a:graphicData uri="http://schemas.openxmlformats.org/drawingml/2006/table">
            <a:tbl>
              <a:tblPr bandCol="1"/>
              <a:tblGrid>
                <a:gridCol w="1468999">
                  <a:extLst>
                    <a:ext uri="{9D8B030D-6E8A-4147-A177-3AD203B41FA5}">
                      <a16:colId xmlns:a16="http://schemas.microsoft.com/office/drawing/2014/main" val="184720866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93695659"/>
                    </a:ext>
                  </a:extLst>
                </a:gridCol>
                <a:gridCol w="2923674">
                  <a:extLst>
                    <a:ext uri="{9D8B030D-6E8A-4147-A177-3AD203B41FA5}">
                      <a16:colId xmlns:a16="http://schemas.microsoft.com/office/drawing/2014/main" val="2454809707"/>
                    </a:ext>
                  </a:extLst>
                </a:gridCol>
                <a:gridCol w="3434156">
                  <a:extLst>
                    <a:ext uri="{9D8B030D-6E8A-4147-A177-3AD203B41FA5}">
                      <a16:colId xmlns:a16="http://schemas.microsoft.com/office/drawing/2014/main" val="995748227"/>
                    </a:ext>
                  </a:extLst>
                </a:gridCol>
              </a:tblGrid>
              <a:tr h="38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800" b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Author</a:t>
                      </a:r>
                      <a:endParaRPr lang="de-DE" sz="1800" b="1" u="none" strike="noStrike" kern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rgbClr val="3A3A3A"/>
                          </a:solidFill>
                          <a:effectLst/>
                          <a:latin typeface="Calibri "/>
                        </a:rPr>
                        <a:t>Christian Noyer</a:t>
                      </a:r>
                      <a:endParaRPr lang="de-DE" sz="2000" b="1" i="0" u="none" strike="noStrike" dirty="0">
                        <a:solidFill>
                          <a:srgbClr val="3A3A3A"/>
                        </a:solidFill>
                        <a:effectLst/>
                        <a:latin typeface="Calibri 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Enrico Letta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2000" b="1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Mario Draghi </a:t>
                      </a:r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83642"/>
                  </a:ext>
                </a:extLst>
              </a:tr>
              <a:tr h="30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8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Publication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2000" b="0" u="none" strike="noStrike" dirty="0">
                          <a:solidFill>
                            <a:srgbClr val="3A3A3A"/>
                          </a:solidFill>
                          <a:effectLst/>
                          <a:latin typeface="Calibri "/>
                        </a:rPr>
                        <a:t>April 2024</a:t>
                      </a:r>
                      <a:endParaRPr lang="de-DE" sz="2000" b="0" i="0" u="none" strike="noStrike" dirty="0">
                        <a:solidFill>
                          <a:srgbClr val="3A3A3A"/>
                        </a:solidFill>
                        <a:effectLst/>
                        <a:latin typeface="Calibri 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April 2024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September 2024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340865"/>
                  </a:ext>
                </a:extLst>
              </a:tr>
              <a:tr h="381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8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Objective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Capital </a:t>
                      </a:r>
                      <a:r>
                        <a:rPr lang="de-DE" sz="20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Markets</a:t>
                      </a:r>
                      <a:r>
                        <a:rPr lang="de-DE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Union (CMU)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EU Internal Market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2000" b="0" i="0" u="sng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European Competitiveness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829216"/>
                  </a:ext>
                </a:extLst>
              </a:tr>
              <a:tr h="2057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de-DE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Key </a:t>
                      </a:r>
                      <a:r>
                        <a:rPr lang="de-DE" sz="18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points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Development of a long-term European savings product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Revitalisation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of the </a:t>
                      </a:r>
                      <a:r>
                        <a:rPr lang="en-US" sz="2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securitisation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market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Integrated capital market supervision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Long-term European savings product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Standardised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IPO access for SMEs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Stronger role of ESMA for large companies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Reassessment of regulatory rules for the banking sector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Harmonisation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of existing regulations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EU ‘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securitisation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platform’ to provide public guarantees for loan tranches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6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24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obere Ecken abgerundet 2">
            <a:extLst>
              <a:ext uri="{FF2B5EF4-FFF2-40B4-BE49-F238E27FC236}">
                <a16:creationId xmlns:a16="http://schemas.microsoft.com/office/drawing/2014/main" id="{4B0C3D78-F0B2-DE19-00E8-05D88268AFB3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8AC8AC-64F7-CCC5-D963-B7F0BA167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Political Outlook: Financial </a:t>
            </a:r>
            <a:r>
              <a:rPr lang="de-DE" dirty="0" err="1"/>
              <a:t>Markets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38712C-2B4F-6984-6C39-1FBAA773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6" name="Textplatzhalter 2">
            <a:extLst>
              <a:ext uri="{FF2B5EF4-FFF2-40B4-BE49-F238E27FC236}">
                <a16:creationId xmlns:a16="http://schemas.microsoft.com/office/drawing/2014/main" id="{3D1FECEA-C06F-A6CE-E18A-2E4A6735D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167233"/>
              </p:ext>
            </p:extLst>
          </p:nvPr>
        </p:nvGraphicFramePr>
        <p:xfrm>
          <a:off x="500514" y="1882485"/>
          <a:ext cx="11104053" cy="395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21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obere Ecken abgerundet 2">
            <a:extLst>
              <a:ext uri="{FF2B5EF4-FFF2-40B4-BE49-F238E27FC236}">
                <a16:creationId xmlns:a16="http://schemas.microsoft.com/office/drawing/2014/main" id="{C2EDEEDB-4F75-078E-CC26-47BCA7B4B96B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35E16B6-78D8-D09B-4D40-65272FCEC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Calibri "/>
              </a:rPr>
              <a:t>Political Outlook: </a:t>
            </a:r>
            <a:r>
              <a:rPr lang="de-DE" dirty="0" err="1">
                <a:latin typeface="Calibri "/>
              </a:rPr>
              <a:t>Sustainability</a:t>
            </a:r>
            <a:endParaRPr lang="de-DE" dirty="0">
              <a:latin typeface="Calibri 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5AC0F2-1518-7A02-C957-C0124523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13</a:t>
            </a:fld>
            <a:endParaRPr lang="de-DE"/>
          </a:p>
        </p:txBody>
      </p:sp>
      <p:graphicFrame>
        <p:nvGraphicFramePr>
          <p:cNvPr id="6" name="Textplatzhalter 2">
            <a:extLst>
              <a:ext uri="{FF2B5EF4-FFF2-40B4-BE49-F238E27FC236}">
                <a16:creationId xmlns:a16="http://schemas.microsoft.com/office/drawing/2014/main" id="{AA8E8AA3-A087-4130-30DD-061B46E8F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727413"/>
              </p:ext>
            </p:extLst>
          </p:nvPr>
        </p:nvGraphicFramePr>
        <p:xfrm>
          <a:off x="697098" y="1881468"/>
          <a:ext cx="11141976" cy="43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27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B37131A6-1952-43CC-9EDB-2CB852C9C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/>
          <a:stretch/>
        </p:blipFill>
        <p:spPr bwMode="auto">
          <a:xfrm>
            <a:off x="361882" y="0"/>
            <a:ext cx="11101362" cy="6293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1740B80-97C7-4446-BE8B-98AB9038384C}"/>
              </a:ext>
            </a:extLst>
          </p:cNvPr>
          <p:cNvSpPr/>
          <p:nvPr/>
        </p:nvSpPr>
        <p:spPr>
          <a:xfrm>
            <a:off x="947385" y="5433032"/>
            <a:ext cx="5033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en-US" sz="2000" b="1" dirty="0">
                <a:solidFill>
                  <a:srgbClr val="00B050"/>
                </a:solidFill>
              </a:rPr>
              <a:t>Contact: </a:t>
            </a:r>
            <a:r>
              <a:rPr lang="de-DE" altLang="en-US" sz="2000" b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info@efbs-bausparkassen.org</a:t>
            </a:r>
            <a:endParaRPr lang="de-DE" altLang="en-US" sz="2000" b="1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en-US" sz="2000" b="1" dirty="0">
                <a:solidFill>
                  <a:srgbClr val="00B050"/>
                </a:solidFill>
              </a:rPr>
              <a:t>www.efbs.org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1C6F3A-9BFC-39BF-74B7-A4061453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67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4CAEFA-D069-3636-0F4C-F32B3EF63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Calibri "/>
              </a:rPr>
              <a:t>European </a:t>
            </a:r>
            <a:r>
              <a:rPr lang="de-DE" dirty="0" err="1">
                <a:latin typeface="Calibri "/>
              </a:rPr>
              <a:t>Federation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of</a:t>
            </a:r>
            <a:r>
              <a:rPr lang="de-DE" dirty="0">
                <a:latin typeface="Calibri "/>
              </a:rPr>
              <a:t> Building Societies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F7D1BF-5CF6-7390-46B1-3E590737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301EE74-4D32-DCCB-DCAA-4C240FA0DDF9}"/>
              </a:ext>
            </a:extLst>
          </p:cNvPr>
          <p:cNvSpPr txBox="1">
            <a:spLocks/>
          </p:cNvSpPr>
          <p:nvPr/>
        </p:nvSpPr>
        <p:spPr>
          <a:xfrm>
            <a:off x="702645" y="1344537"/>
            <a:ext cx="3826768" cy="4525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A4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A4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A4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A4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A4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Representation of credit </a:t>
            </a:r>
            <a:r>
              <a:rPr kumimoji="0" lang="en-US" altLang="de-DE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other institutions promoting &amp; supporting housing finance since 1962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9A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Currently </a:t>
            </a:r>
            <a:r>
              <a:rPr lang="en-US" altLang="de-DE" sz="3500" dirty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kumimoji="0" lang="en-US" altLang="de-DE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bout 50 members in the European Union and </a:t>
            </a:r>
            <a:r>
              <a:rPr kumimoji="0" lang="en-GB" altLang="de-DE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neighbouring </a:t>
            </a:r>
            <a:r>
              <a:rPr kumimoji="0" lang="en-US" altLang="de-DE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9A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player in the EU legislative process for issues concerning home loans, the mortgage market and housing policy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A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9DEEDB-8D87-3A6F-FC94-595E874A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697" y="1340142"/>
            <a:ext cx="6653658" cy="45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3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4163B759-AB8E-5337-03C9-3EE64315F7E2}"/>
              </a:ext>
            </a:extLst>
          </p:cNvPr>
          <p:cNvSpPr/>
          <p:nvPr/>
        </p:nvSpPr>
        <p:spPr>
          <a:xfrm>
            <a:off x="598949" y="980531"/>
            <a:ext cx="5820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latin typeface="Calibri "/>
              </a:rPr>
              <a:t>Annual percent change in house prices (Q1 2024)</a:t>
            </a:r>
          </a:p>
          <a:p>
            <a:pPr>
              <a:spcBef>
                <a:spcPts val="600"/>
              </a:spcBef>
            </a:pPr>
            <a:endParaRPr lang="de-DE" sz="2200" dirty="0"/>
          </a:p>
        </p:txBody>
      </p:sp>
      <p:sp>
        <p:nvSpPr>
          <p:cNvPr id="10" name="Rechteck: obere Ecken abgerundet 9">
            <a:extLst>
              <a:ext uri="{FF2B5EF4-FFF2-40B4-BE49-F238E27FC236}">
                <a16:creationId xmlns:a16="http://schemas.microsoft.com/office/drawing/2014/main" id="{7E28CD08-0D73-2E77-FE39-F6FFEA6CB6E8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15237FB-54FC-BA65-8884-E9BB11F3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F7946F-2A00-4C7A-82C7-4652F74A8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72"/>
          <a:stretch/>
        </p:blipFill>
        <p:spPr>
          <a:xfrm>
            <a:off x="1827873" y="1803455"/>
            <a:ext cx="7477953" cy="42775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23F2670-E968-D1F4-7E9D-F3DE5D61A380}"/>
              </a:ext>
            </a:extLst>
          </p:cNvPr>
          <p:cNvSpPr txBox="1"/>
          <p:nvPr/>
        </p:nvSpPr>
        <p:spPr>
          <a:xfrm>
            <a:off x="769802" y="5993247"/>
            <a:ext cx="137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 "/>
              </a:rPr>
              <a:t>Source: Eurostat</a:t>
            </a:r>
            <a:endParaRPr lang="de-DE" dirty="0">
              <a:latin typeface="Calibri "/>
            </a:endParaRP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945D4DA2-9FF2-6266-4AFB-2CE7B0A04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192" y="582612"/>
            <a:ext cx="8145456" cy="705861"/>
          </a:xfrm>
        </p:spPr>
        <p:txBody>
          <a:bodyPr/>
          <a:lstStyle/>
          <a:p>
            <a:r>
              <a:rPr lang="de-DE" b="1" dirty="0">
                <a:latin typeface="Calibri "/>
              </a:rPr>
              <a:t>House </a:t>
            </a:r>
            <a:r>
              <a:rPr lang="de-DE" b="1" dirty="0" err="1">
                <a:latin typeface="Calibri "/>
              </a:rPr>
              <a:t>price</a:t>
            </a:r>
            <a:r>
              <a:rPr lang="de-DE" b="1" dirty="0">
                <a:latin typeface="Calibri "/>
              </a:rPr>
              <a:t> </a:t>
            </a:r>
            <a:r>
              <a:rPr lang="de-DE" b="1" dirty="0" err="1">
                <a:latin typeface="Calibri "/>
              </a:rPr>
              <a:t>development</a:t>
            </a:r>
            <a:r>
              <a:rPr lang="de-DE" b="1" dirty="0">
                <a:latin typeface="Calibri "/>
              </a:rPr>
              <a:t> in </a:t>
            </a:r>
            <a:r>
              <a:rPr lang="de-DE" b="1" dirty="0" err="1">
                <a:latin typeface="Calibri "/>
              </a:rPr>
              <a:t>the</a:t>
            </a:r>
            <a:r>
              <a:rPr lang="de-DE" b="1" dirty="0">
                <a:latin typeface="Calibri "/>
              </a:rPr>
              <a:t> EU: 2010-2024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2FDCA79-1358-FA1C-4D3D-BDB6945FAF58}"/>
              </a:ext>
            </a:extLst>
          </p:cNvPr>
          <p:cNvSpPr/>
          <p:nvPr/>
        </p:nvSpPr>
        <p:spPr>
          <a:xfrm>
            <a:off x="598949" y="980531"/>
            <a:ext cx="5820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de-DE" sz="22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BE2EE65-0ABC-990A-A3AA-2EA1913C0EBE}"/>
              </a:ext>
            </a:extLst>
          </p:cNvPr>
          <p:cNvSpPr/>
          <p:nvPr/>
        </p:nvSpPr>
        <p:spPr>
          <a:xfrm>
            <a:off x="598948" y="999384"/>
            <a:ext cx="582070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Calibri "/>
              </a:rPr>
              <a:t>House prices: Annual percent change</a:t>
            </a:r>
            <a:endParaRPr lang="de-DE" sz="24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63778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obere Ecken abgerundet 10">
            <a:extLst>
              <a:ext uri="{FF2B5EF4-FFF2-40B4-BE49-F238E27FC236}">
                <a16:creationId xmlns:a16="http://schemas.microsoft.com/office/drawing/2014/main" id="{3FB8303E-AE0B-45ED-7DBD-218E9D0386EB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26EF5F0-22C2-4667-9CA5-7534820D8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948" y="582612"/>
            <a:ext cx="8893844" cy="705861"/>
          </a:xfrm>
        </p:spPr>
        <p:txBody>
          <a:bodyPr/>
          <a:lstStyle/>
          <a:p>
            <a:r>
              <a:rPr lang="en-US" b="1" dirty="0">
                <a:latin typeface="Calibri "/>
              </a:rPr>
              <a:t>Housing market trends vary significantly in the EU</a:t>
            </a:r>
            <a:endParaRPr lang="de-DE" b="1" dirty="0">
              <a:latin typeface="Calibri 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752525-3762-5031-F97C-A7799E48560D}"/>
              </a:ext>
            </a:extLst>
          </p:cNvPr>
          <p:cNvSpPr/>
          <p:nvPr/>
        </p:nvSpPr>
        <p:spPr>
          <a:xfrm>
            <a:off x="4150262" y="1617614"/>
            <a:ext cx="4651231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/>
              <a:t>Poland:	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+ 18.0%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/>
              <a:t>Bulgaria:	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+ 16.0%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/>
              <a:t>Lithuania:	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+   9.9%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900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/>
              <a:t>Luxemburg:	</a:t>
            </a:r>
            <a:r>
              <a:rPr lang="en-US" sz="2800" b="1" dirty="0">
                <a:solidFill>
                  <a:srgbClr val="FF0000"/>
                </a:solidFill>
              </a:rPr>
              <a:t>- 10.9%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/>
              <a:t>Germany:	</a:t>
            </a:r>
            <a:r>
              <a:rPr lang="en-US" sz="2800" b="1" dirty="0">
                <a:solidFill>
                  <a:srgbClr val="FF0000"/>
                </a:solidFill>
              </a:rPr>
              <a:t>-   5.7%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/>
              <a:t>France:	</a:t>
            </a:r>
            <a:r>
              <a:rPr lang="en-US" sz="2800" b="1" dirty="0">
                <a:solidFill>
                  <a:srgbClr val="FF0000"/>
                </a:solidFill>
              </a:rPr>
              <a:t>-   4.8%</a:t>
            </a:r>
          </a:p>
          <a:p>
            <a:pPr>
              <a:spcBef>
                <a:spcPts val="600"/>
              </a:spcBef>
            </a:pPr>
            <a:endParaRPr lang="de-DE" sz="2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CD34B9D-A679-538B-6B3E-49916E17A49A}"/>
              </a:ext>
            </a:extLst>
          </p:cNvPr>
          <p:cNvSpPr/>
          <p:nvPr/>
        </p:nvSpPr>
        <p:spPr>
          <a:xfrm>
            <a:off x="598948" y="999384"/>
            <a:ext cx="712532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Calibri "/>
              </a:rPr>
              <a:t>Annual percent change in house prices (Q1 2024)</a:t>
            </a:r>
          </a:p>
          <a:p>
            <a:pPr>
              <a:spcBef>
                <a:spcPts val="600"/>
              </a:spcBef>
            </a:pPr>
            <a:endParaRPr lang="de-DE" sz="22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003F2ED-11A6-B8C6-484F-DF73A2D8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49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6901742A-0262-795C-563D-0DA4EE1615DC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05410DE-EBAB-31D4-CDDE-AF1197DAD2D6}"/>
              </a:ext>
            </a:extLst>
          </p:cNvPr>
          <p:cNvSpPr txBox="1"/>
          <p:nvPr/>
        </p:nvSpPr>
        <p:spPr>
          <a:xfrm>
            <a:off x="593191" y="1096848"/>
            <a:ext cx="10158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"/>
              </a:rPr>
              <a:t>New euro-denominated loans to euro area households, interest rate in per cent</a:t>
            </a:r>
            <a:endParaRPr lang="de-DE" sz="2400" dirty="0">
              <a:latin typeface="Calibri "/>
            </a:endParaRP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0412AC96-1C14-4DAD-894D-54A15FA31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949" y="582612"/>
            <a:ext cx="11161502" cy="705861"/>
          </a:xfrm>
        </p:spPr>
        <p:txBody>
          <a:bodyPr/>
          <a:lstStyle/>
          <a:p>
            <a:r>
              <a:rPr lang="en-US" dirty="0">
                <a:latin typeface="Calibri "/>
              </a:rPr>
              <a:t>I</a:t>
            </a:r>
            <a:r>
              <a:rPr lang="en-US" b="1" dirty="0">
                <a:latin typeface="Calibri "/>
              </a:rPr>
              <a:t>nterest rates - loans to households for house purchase</a:t>
            </a:r>
            <a:endParaRPr lang="de-DE" b="1" dirty="0">
              <a:latin typeface="Calibri 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A10D0F-3F3A-BE55-3871-F37078419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7" b="9571"/>
          <a:stretch/>
        </p:blipFill>
        <p:spPr>
          <a:xfrm>
            <a:off x="2438769" y="1715678"/>
            <a:ext cx="7501849" cy="400057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88C8A13-EDFA-34FB-137E-6CCF3B87E965}"/>
              </a:ext>
            </a:extLst>
          </p:cNvPr>
          <p:cNvSpPr txBox="1"/>
          <p:nvPr/>
        </p:nvSpPr>
        <p:spPr>
          <a:xfrm>
            <a:off x="1945111" y="1903701"/>
            <a:ext cx="493658" cy="3708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de-DE" sz="1500" dirty="0">
                <a:latin typeface="Calibri "/>
              </a:rPr>
              <a:t>7%</a:t>
            </a:r>
          </a:p>
          <a:p>
            <a:pPr>
              <a:spcAft>
                <a:spcPts val="400"/>
              </a:spcAft>
            </a:pPr>
            <a:endParaRPr lang="de-DE" sz="1600" dirty="0">
              <a:latin typeface="Calibri "/>
            </a:endParaRPr>
          </a:p>
          <a:p>
            <a:pPr>
              <a:spcAft>
                <a:spcPts val="400"/>
              </a:spcAft>
            </a:pPr>
            <a:r>
              <a:rPr lang="de-DE" sz="1500" dirty="0">
                <a:latin typeface="Calibri "/>
              </a:rPr>
              <a:t>6%</a:t>
            </a:r>
          </a:p>
          <a:p>
            <a:pPr>
              <a:spcAft>
                <a:spcPts val="400"/>
              </a:spcAft>
            </a:pPr>
            <a:endParaRPr lang="de-DE" sz="1500" dirty="0">
              <a:latin typeface="Calibri "/>
            </a:endParaRPr>
          </a:p>
          <a:p>
            <a:pPr>
              <a:spcAft>
                <a:spcPts val="400"/>
              </a:spcAft>
            </a:pPr>
            <a:r>
              <a:rPr lang="de-DE" sz="1500" dirty="0">
                <a:latin typeface="Calibri "/>
              </a:rPr>
              <a:t>5%</a:t>
            </a:r>
          </a:p>
          <a:p>
            <a:pPr>
              <a:spcAft>
                <a:spcPts val="400"/>
              </a:spcAft>
            </a:pPr>
            <a:endParaRPr lang="de-DE" sz="1500" dirty="0">
              <a:latin typeface="Calibri "/>
            </a:endParaRPr>
          </a:p>
          <a:p>
            <a:pPr>
              <a:spcAft>
                <a:spcPts val="400"/>
              </a:spcAft>
            </a:pPr>
            <a:r>
              <a:rPr lang="de-DE" sz="1500" dirty="0">
                <a:latin typeface="Calibri "/>
              </a:rPr>
              <a:t>4%</a:t>
            </a:r>
          </a:p>
          <a:p>
            <a:pPr>
              <a:spcAft>
                <a:spcPts val="400"/>
              </a:spcAft>
            </a:pPr>
            <a:endParaRPr lang="de-DE" sz="1500" dirty="0">
              <a:latin typeface="Calibri "/>
            </a:endParaRPr>
          </a:p>
          <a:p>
            <a:pPr>
              <a:spcAft>
                <a:spcPts val="400"/>
              </a:spcAft>
            </a:pPr>
            <a:r>
              <a:rPr lang="de-DE" sz="1500" dirty="0">
                <a:latin typeface="Calibri "/>
              </a:rPr>
              <a:t>3%</a:t>
            </a:r>
          </a:p>
          <a:p>
            <a:pPr>
              <a:spcAft>
                <a:spcPts val="400"/>
              </a:spcAft>
            </a:pPr>
            <a:endParaRPr lang="de-DE" sz="1500" dirty="0">
              <a:latin typeface="Calibri "/>
            </a:endParaRPr>
          </a:p>
          <a:p>
            <a:pPr>
              <a:spcAft>
                <a:spcPts val="400"/>
              </a:spcAft>
            </a:pPr>
            <a:r>
              <a:rPr lang="de-DE" sz="1500" dirty="0">
                <a:latin typeface="Calibri "/>
              </a:rPr>
              <a:t>2%</a:t>
            </a:r>
          </a:p>
          <a:p>
            <a:pPr>
              <a:spcAft>
                <a:spcPts val="400"/>
              </a:spcAft>
            </a:pPr>
            <a:endParaRPr lang="de-DE" sz="1600" dirty="0">
              <a:latin typeface="Calibri "/>
            </a:endParaRPr>
          </a:p>
          <a:p>
            <a:pPr>
              <a:spcAft>
                <a:spcPts val="400"/>
              </a:spcAft>
            </a:pPr>
            <a:r>
              <a:rPr lang="de-DE" sz="1500" dirty="0">
                <a:latin typeface="Calibri "/>
              </a:rPr>
              <a:t>1%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0D8F52C-E6C5-AC40-CDE0-0C1FC333540A}"/>
              </a:ext>
            </a:extLst>
          </p:cNvPr>
          <p:cNvSpPr txBox="1"/>
          <p:nvPr/>
        </p:nvSpPr>
        <p:spPr>
          <a:xfrm>
            <a:off x="2438770" y="5731639"/>
            <a:ext cx="766399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 "/>
              </a:rPr>
              <a:t>2000   2002     2004     2006     2008    2010     2012     2014     2016     2018    2020     2022     2024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481B8C-486D-AE06-EA03-3B004492A635}"/>
              </a:ext>
            </a:extLst>
          </p:cNvPr>
          <p:cNvSpPr txBox="1"/>
          <p:nvPr/>
        </p:nvSpPr>
        <p:spPr>
          <a:xfrm>
            <a:off x="769802" y="5993247"/>
            <a:ext cx="1048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 "/>
              </a:rPr>
              <a:t>Source: ECB</a:t>
            </a:r>
            <a:endParaRPr lang="de-DE" dirty="0">
              <a:latin typeface="Calibri 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322F6A-AE53-FB74-D438-FE4CC84A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1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: obere Ecken abgerundet 12">
            <a:extLst>
              <a:ext uri="{FF2B5EF4-FFF2-40B4-BE49-F238E27FC236}">
                <a16:creationId xmlns:a16="http://schemas.microsoft.com/office/drawing/2014/main" id="{342C9FF1-13D3-1A51-C333-FEC6F74A7C18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CD34B9D-A679-538B-6B3E-49916E17A49A}"/>
              </a:ext>
            </a:extLst>
          </p:cNvPr>
          <p:cNvSpPr/>
          <p:nvPr/>
        </p:nvSpPr>
        <p:spPr>
          <a:xfrm>
            <a:off x="598949" y="984730"/>
            <a:ext cx="1076573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Calibri "/>
              </a:rPr>
              <a:t>Cost of borrowing for households for house purchase in July 2024:</a:t>
            </a:r>
            <a:endParaRPr lang="de-DE" sz="2400" dirty="0">
              <a:latin typeface="Calibri 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26EF5F0-22C2-4667-9CA5-7534820D8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949" y="582611"/>
            <a:ext cx="11005618" cy="705861"/>
          </a:xfrm>
        </p:spPr>
        <p:txBody>
          <a:bodyPr/>
          <a:lstStyle/>
          <a:p>
            <a:r>
              <a:rPr lang="en-US" b="1" dirty="0">
                <a:latin typeface="Calibri "/>
              </a:rPr>
              <a:t>Mortgage rates vary also in the EU</a:t>
            </a:r>
            <a:endParaRPr lang="de-DE" b="1" dirty="0">
              <a:latin typeface="Calibri 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752525-3762-5031-F97C-A7799E48560D}"/>
              </a:ext>
            </a:extLst>
          </p:cNvPr>
          <p:cNvSpPr/>
          <p:nvPr/>
        </p:nvSpPr>
        <p:spPr>
          <a:xfrm>
            <a:off x="2717757" y="1690591"/>
            <a:ext cx="6236191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latin typeface="Calibri "/>
              </a:rPr>
              <a:t>Estonia:	5.64%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latin typeface="Calibri "/>
              </a:rPr>
              <a:t>Latvia:	5.61%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latin typeface="Calibri "/>
              </a:rPr>
              <a:t>Lithuania:	5.37%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900" b="1" dirty="0">
              <a:latin typeface="Calibri 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latin typeface="Calibri "/>
              </a:rPr>
              <a:t>Malta:	2.29%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latin typeface="Calibri "/>
              </a:rPr>
              <a:t>France:	3.40%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latin typeface="Calibri "/>
              </a:rPr>
              <a:t>Belgium:	3.42%</a:t>
            </a:r>
          </a:p>
          <a:p>
            <a:pPr>
              <a:spcBef>
                <a:spcPts val="600"/>
              </a:spcBef>
            </a:pPr>
            <a:endParaRPr lang="de-DE" sz="2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143DC3-DD97-CC2A-3300-48F06B194342}"/>
              </a:ext>
            </a:extLst>
          </p:cNvPr>
          <p:cNvSpPr txBox="1"/>
          <p:nvPr/>
        </p:nvSpPr>
        <p:spPr>
          <a:xfrm>
            <a:off x="6302558" y="2509302"/>
            <a:ext cx="312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Calibri "/>
              </a:rPr>
              <a:t>HIGHEST RATES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D3C5C0-66AC-EE0E-759C-A0F2525A0AE9}"/>
              </a:ext>
            </a:extLst>
          </p:cNvPr>
          <p:cNvSpPr txBox="1"/>
          <p:nvPr/>
        </p:nvSpPr>
        <p:spPr>
          <a:xfrm>
            <a:off x="6302558" y="4929618"/>
            <a:ext cx="3035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Calibri "/>
              </a:rPr>
              <a:t>LOWEST RATES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A3D918E-99DA-AAB7-D739-4FF06082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62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obere Ecken abgerundet 1">
            <a:extLst>
              <a:ext uri="{FF2B5EF4-FFF2-40B4-BE49-F238E27FC236}">
                <a16:creationId xmlns:a16="http://schemas.microsoft.com/office/drawing/2014/main" id="{3FFA5404-9C8B-411B-1860-1022AEEA259B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584720-9D63-2BAA-FB1A-E566C4B0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9ADD3-1034-FD8C-CF09-CBF3B6F57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r="9965"/>
          <a:stretch/>
        </p:blipFill>
        <p:spPr bwMode="auto">
          <a:xfrm>
            <a:off x="727490" y="2045443"/>
            <a:ext cx="4102082" cy="341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5AD914E-E522-27FF-6711-055425B89D76}"/>
              </a:ext>
            </a:extLst>
          </p:cNvPr>
          <p:cNvSpPr txBox="1">
            <a:spLocks/>
          </p:cNvSpPr>
          <p:nvPr/>
        </p:nvSpPr>
        <p:spPr>
          <a:xfrm>
            <a:off x="4910253" y="1971235"/>
            <a:ext cx="6816678" cy="3673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err="1">
                <a:highlight>
                  <a:srgbClr val="FFFFFF"/>
                </a:highlight>
                <a:latin typeface="Calibri "/>
              </a:rPr>
              <a:t>Prosperous</a:t>
            </a:r>
            <a:r>
              <a:rPr lang="de-DE" sz="2400" b="1" dirty="0">
                <a:highlight>
                  <a:srgbClr val="FFFFFF"/>
                </a:highlight>
                <a:latin typeface="Calibri "/>
              </a:rPr>
              <a:t> and </a:t>
            </a:r>
            <a:r>
              <a:rPr lang="de-DE" sz="2400" b="1" dirty="0" err="1">
                <a:highlight>
                  <a:srgbClr val="FFFFFF"/>
                </a:highlight>
                <a:latin typeface="Calibri "/>
              </a:rPr>
              <a:t>competitive</a:t>
            </a:r>
            <a:r>
              <a:rPr lang="de-DE" sz="2400" b="1" dirty="0">
                <a:highlight>
                  <a:srgbClr val="FFFFFF"/>
                </a:highlight>
                <a:latin typeface="Calibri "/>
              </a:rPr>
              <a:t>: 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Financing a fair, 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green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 and digital 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transition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, 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bolstering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 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our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 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competiveness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, 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promoting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 an innovation- and business-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friendly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 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environment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, 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address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 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demographic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 </a:t>
            </a:r>
            <a:r>
              <a:rPr lang="de-DE" sz="2400" b="0" i="0" u="none" strike="noStrike" dirty="0" err="1">
                <a:effectLst/>
                <a:highlight>
                  <a:srgbClr val="FFFFFF"/>
                </a:highlight>
                <a:latin typeface="Calibri "/>
              </a:rPr>
              <a:t>challenges</a:t>
            </a:r>
            <a:r>
              <a:rPr lang="de-DE" sz="2400" b="0" i="0" u="none" strike="noStrike" dirty="0">
                <a:effectLst/>
                <a:highlight>
                  <a:srgbClr val="FFFFFF"/>
                </a:highlight>
                <a:latin typeface="Calibri "/>
              </a:rPr>
              <a:t>.</a:t>
            </a:r>
          </a:p>
          <a:p>
            <a:pPr algn="just"/>
            <a:endParaRPr lang="de-DE" sz="2400" b="0" i="0" u="none" strike="noStrike" dirty="0">
              <a:effectLst/>
              <a:highlight>
                <a:srgbClr val="FFFFFF"/>
              </a:highlight>
              <a:latin typeface="Calibri "/>
            </a:endParaRPr>
          </a:p>
          <a:p>
            <a:pPr algn="just"/>
            <a:r>
              <a:rPr lang="de-DE" sz="2400" b="1" dirty="0">
                <a:highlight>
                  <a:srgbClr val="FFFFFF"/>
                </a:highlight>
                <a:latin typeface="Calibri "/>
              </a:rPr>
              <a:t>Strong and </a:t>
            </a:r>
            <a:r>
              <a:rPr lang="de-DE" sz="2400" b="1" dirty="0" err="1">
                <a:highlight>
                  <a:srgbClr val="FFFFFF"/>
                </a:highlight>
                <a:latin typeface="Calibri "/>
              </a:rPr>
              <a:t>secure</a:t>
            </a:r>
            <a:r>
              <a:rPr lang="de-DE" sz="2400" b="1" dirty="0">
                <a:highlight>
                  <a:srgbClr val="FFFFFF"/>
                </a:highlight>
                <a:latin typeface="Calibri "/>
              </a:rPr>
              <a:t>: </a:t>
            </a:r>
            <a:r>
              <a:rPr lang="de-DE" sz="2400" dirty="0">
                <a:highlight>
                  <a:srgbClr val="FFFFFF"/>
                </a:highlight>
                <a:latin typeface="Calibri "/>
              </a:rPr>
              <a:t>EU </a:t>
            </a:r>
            <a:r>
              <a:rPr lang="de-DE" sz="2400" dirty="0" err="1">
                <a:highlight>
                  <a:srgbClr val="FFFFFF"/>
                </a:highlight>
                <a:latin typeface="Calibri "/>
              </a:rPr>
              <a:t>enlargement</a:t>
            </a:r>
            <a:r>
              <a:rPr lang="de-DE" sz="2400" dirty="0">
                <a:highlight>
                  <a:srgbClr val="FFFFFF"/>
                </a:highlight>
                <a:latin typeface="Calibri "/>
              </a:rPr>
              <a:t>,  </a:t>
            </a:r>
            <a:r>
              <a:rPr lang="de-DE" sz="2400" dirty="0" err="1">
                <a:highlight>
                  <a:srgbClr val="FFFFFF"/>
                </a:highlight>
                <a:latin typeface="Calibri "/>
              </a:rPr>
              <a:t>strengthening</a:t>
            </a:r>
            <a:r>
              <a:rPr lang="de-DE" sz="2400" dirty="0">
                <a:highlight>
                  <a:srgbClr val="FFFFFF"/>
                </a:highlight>
                <a:latin typeface="Calibri "/>
              </a:rPr>
              <a:t> </a:t>
            </a:r>
            <a:r>
              <a:rPr lang="de-DE" sz="2400" dirty="0" err="1">
                <a:highlight>
                  <a:srgbClr val="FFFFFF"/>
                </a:highlight>
                <a:latin typeface="Calibri "/>
              </a:rPr>
              <a:t>the</a:t>
            </a:r>
            <a:r>
              <a:rPr lang="de-DE" sz="2400" dirty="0">
                <a:highlight>
                  <a:srgbClr val="FFFFFF"/>
                </a:highlight>
                <a:latin typeface="Calibri "/>
              </a:rPr>
              <a:t> </a:t>
            </a:r>
            <a:r>
              <a:rPr lang="de-DE" sz="2400" dirty="0" err="1">
                <a:highlight>
                  <a:srgbClr val="FFFFFF"/>
                </a:highlight>
                <a:latin typeface="Calibri "/>
              </a:rPr>
              <a:t>EU‘s</a:t>
            </a:r>
            <a:r>
              <a:rPr lang="de-DE" sz="2400" dirty="0">
                <a:highlight>
                  <a:srgbClr val="FFFFFF"/>
                </a:highlight>
                <a:latin typeface="Calibri "/>
              </a:rPr>
              <a:t> </a:t>
            </a:r>
            <a:r>
              <a:rPr lang="de-DE" sz="2400" dirty="0" err="1">
                <a:highlight>
                  <a:srgbClr val="FFFFFF"/>
                </a:highlight>
                <a:latin typeface="Calibri "/>
              </a:rPr>
              <a:t>security</a:t>
            </a:r>
            <a:r>
              <a:rPr lang="de-DE" sz="2400" dirty="0">
                <a:highlight>
                  <a:srgbClr val="FFFFFF"/>
                </a:highlight>
                <a:latin typeface="Calibri "/>
              </a:rPr>
              <a:t> and </a:t>
            </a:r>
            <a:r>
              <a:rPr lang="de-DE" sz="2400" dirty="0" err="1">
                <a:highlight>
                  <a:srgbClr val="FFFFFF"/>
                </a:highlight>
                <a:latin typeface="Calibri "/>
              </a:rPr>
              <a:t>defence</a:t>
            </a:r>
            <a:r>
              <a:rPr lang="de-DE" sz="2400" dirty="0">
                <a:highlight>
                  <a:srgbClr val="FFFFFF"/>
                </a:highlight>
                <a:latin typeface="Calibri "/>
              </a:rPr>
              <a:t> and </a:t>
            </a:r>
            <a:r>
              <a:rPr lang="de-DE" sz="2400" dirty="0" err="1">
                <a:highlight>
                  <a:srgbClr val="FFFFFF"/>
                </a:highlight>
                <a:latin typeface="Calibri "/>
              </a:rPr>
              <a:t>migration</a:t>
            </a:r>
            <a:r>
              <a:rPr lang="de-DE" sz="2400" dirty="0">
                <a:highlight>
                  <a:srgbClr val="FFFFFF"/>
                </a:highlight>
                <a:latin typeface="Calibri "/>
              </a:rPr>
              <a:t> and </a:t>
            </a:r>
            <a:r>
              <a:rPr lang="de-DE" sz="2400" dirty="0" err="1">
                <a:highlight>
                  <a:srgbClr val="FFFFFF"/>
                </a:highlight>
                <a:latin typeface="Calibri "/>
              </a:rPr>
              <a:t>border</a:t>
            </a:r>
            <a:r>
              <a:rPr lang="de-DE" sz="2400" dirty="0">
                <a:highlight>
                  <a:srgbClr val="FFFFFF"/>
                </a:highlight>
                <a:latin typeface="Calibri "/>
              </a:rPr>
              <a:t> </a:t>
            </a:r>
            <a:r>
              <a:rPr lang="de-DE" sz="2400" dirty="0" err="1">
                <a:highlight>
                  <a:srgbClr val="FFFFFF"/>
                </a:highlight>
                <a:latin typeface="Calibri "/>
              </a:rPr>
              <a:t>management</a:t>
            </a:r>
            <a:r>
              <a:rPr lang="de-DE" sz="2400" dirty="0">
                <a:highlight>
                  <a:srgbClr val="FFFFFF"/>
                </a:highlight>
                <a:latin typeface="Calibri 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de-DE" sz="2400" dirty="0">
              <a:highlight>
                <a:srgbClr val="FFFFFF"/>
              </a:highlight>
              <a:latin typeface="Calibri "/>
            </a:endParaRPr>
          </a:p>
          <a:p>
            <a:pPr algn="just"/>
            <a:r>
              <a:rPr lang="de-DE" sz="2400" b="1" dirty="0">
                <a:highlight>
                  <a:srgbClr val="FFFFFF"/>
                </a:highlight>
                <a:latin typeface="Calibri "/>
              </a:rPr>
              <a:t>Free and </a:t>
            </a:r>
            <a:r>
              <a:rPr lang="de-DE" sz="2400" b="1" dirty="0" err="1">
                <a:highlight>
                  <a:srgbClr val="FFFFFF"/>
                </a:highlight>
                <a:latin typeface="Calibri "/>
              </a:rPr>
              <a:t>democratic</a:t>
            </a:r>
            <a:r>
              <a:rPr lang="de-DE" sz="2400" b="1" dirty="0">
                <a:highlight>
                  <a:srgbClr val="FFFFFF"/>
                </a:highlight>
                <a:latin typeface="Calibri "/>
              </a:rPr>
              <a:t> and </a:t>
            </a:r>
            <a:r>
              <a:rPr lang="de-DE" sz="2400" b="1" dirty="0" err="1">
                <a:highlight>
                  <a:srgbClr val="FFFFFF"/>
                </a:highlight>
                <a:latin typeface="Calibri "/>
              </a:rPr>
              <a:t>enhance</a:t>
            </a:r>
            <a:r>
              <a:rPr lang="de-DE" sz="2400" b="1" dirty="0">
                <a:highlight>
                  <a:srgbClr val="FFFFFF"/>
                </a:highlight>
                <a:latin typeface="Calibri "/>
              </a:rPr>
              <a:t> </a:t>
            </a:r>
            <a:r>
              <a:rPr lang="de-DE" sz="2400" b="1" dirty="0" err="1">
                <a:highlight>
                  <a:srgbClr val="FFFFFF"/>
                </a:highlight>
                <a:latin typeface="Calibri "/>
              </a:rPr>
              <a:t>research</a:t>
            </a:r>
            <a:r>
              <a:rPr lang="de-DE" sz="2400" b="1" dirty="0">
                <a:highlight>
                  <a:srgbClr val="FFFFFF"/>
                </a:highlight>
                <a:latin typeface="Calibri "/>
              </a:rPr>
              <a:t>, </a:t>
            </a:r>
            <a:r>
              <a:rPr lang="de-DE" sz="2400" b="1" dirty="0" err="1">
                <a:highlight>
                  <a:srgbClr val="FFFFFF"/>
                </a:highlight>
                <a:latin typeface="Calibri "/>
              </a:rPr>
              <a:t>innovation</a:t>
            </a:r>
            <a:r>
              <a:rPr lang="de-DE" sz="2400" b="1" dirty="0">
                <a:highlight>
                  <a:srgbClr val="FFFFFF"/>
                </a:highlight>
                <a:latin typeface="Calibri "/>
              </a:rPr>
              <a:t> and </a:t>
            </a:r>
            <a:r>
              <a:rPr lang="de-DE" sz="2400" b="1" dirty="0" err="1">
                <a:highlight>
                  <a:srgbClr val="FFFFFF"/>
                </a:highlight>
                <a:latin typeface="Calibri "/>
              </a:rPr>
              <a:t>education</a:t>
            </a:r>
            <a:r>
              <a:rPr lang="de-DE" sz="2400" b="1" dirty="0">
                <a:highlight>
                  <a:srgbClr val="FFFFFF"/>
                </a:highlight>
                <a:latin typeface="Calibri "/>
              </a:rPr>
              <a:t>.</a:t>
            </a: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14BB813C-FC59-0581-97D8-2112AC569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949" y="582611"/>
            <a:ext cx="11005618" cy="705861"/>
          </a:xfrm>
        </p:spPr>
        <p:txBody>
          <a:bodyPr/>
          <a:lstStyle/>
          <a:p>
            <a:r>
              <a:rPr lang="en-US" b="1" dirty="0">
                <a:latin typeface="Calibri "/>
              </a:rPr>
              <a:t>Political Agenda 2024 - 2029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71834D-25D5-1646-2599-16A81380F214}"/>
              </a:ext>
            </a:extLst>
          </p:cNvPr>
          <p:cNvSpPr txBox="1"/>
          <p:nvPr/>
        </p:nvSpPr>
        <p:spPr>
          <a:xfrm>
            <a:off x="769802" y="5993247"/>
            <a:ext cx="2758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 "/>
              </a:rPr>
              <a:t>Source: European Union, 2024 - EP </a:t>
            </a:r>
            <a:endParaRPr lang="de-DE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71571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ED02CAE1-AD45-8EA2-067C-00363B69B696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F3F987D5-33F3-EE8A-E67B-A10A39993A80}"/>
              </a:ext>
            </a:extLst>
          </p:cNvPr>
          <p:cNvSpPr/>
          <p:nvPr/>
        </p:nvSpPr>
        <p:spPr>
          <a:xfrm>
            <a:off x="724455" y="1870958"/>
            <a:ext cx="4821617" cy="40278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200" b="1" dirty="0" err="1">
                <a:latin typeface="Calibri "/>
              </a:rPr>
              <a:t>Outgoing</a:t>
            </a:r>
            <a:r>
              <a:rPr lang="de-DE" sz="2200" b="1" dirty="0">
                <a:latin typeface="Calibri "/>
              </a:rPr>
              <a:t> European </a:t>
            </a:r>
            <a:r>
              <a:rPr lang="de-DE" sz="2200" b="1" dirty="0" err="1">
                <a:latin typeface="Calibri "/>
              </a:rPr>
              <a:t>Commission</a:t>
            </a:r>
            <a:endParaRPr lang="de-DE" sz="2200" b="1" dirty="0">
              <a:latin typeface="Calibri "/>
            </a:endParaRPr>
          </a:p>
          <a:p>
            <a:pPr algn="ctr"/>
            <a:r>
              <a:rPr lang="de-DE" sz="2200" i="1" dirty="0">
                <a:latin typeface="Calibri "/>
              </a:rPr>
              <a:t>„Von der Leyen I“</a:t>
            </a:r>
          </a:p>
          <a:p>
            <a:pPr algn="ctr"/>
            <a:r>
              <a:rPr lang="de-DE" sz="2200" dirty="0">
                <a:latin typeface="Calibri "/>
              </a:rPr>
              <a:t>2019 </a:t>
            </a:r>
            <a:r>
              <a:rPr lang="de-DE" sz="2200" dirty="0" err="1">
                <a:latin typeface="Calibri "/>
              </a:rPr>
              <a:t>until</a:t>
            </a:r>
            <a:r>
              <a:rPr lang="de-DE" sz="2200" dirty="0">
                <a:latin typeface="Calibri "/>
              </a:rPr>
              <a:t> 2024</a:t>
            </a:r>
          </a:p>
          <a:p>
            <a:pPr algn="ctr"/>
            <a:endParaRPr lang="de-DE" sz="2200" dirty="0">
              <a:latin typeface="Calibri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b="1" dirty="0">
              <a:latin typeface="Calibri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alibri "/>
              </a:rPr>
              <a:t>Key </a:t>
            </a:r>
            <a:r>
              <a:rPr lang="de-DE" sz="2200" dirty="0" err="1">
                <a:latin typeface="Calibri "/>
              </a:rPr>
              <a:t>project</a:t>
            </a:r>
            <a:r>
              <a:rPr lang="de-DE" sz="2200" dirty="0">
                <a:latin typeface="Calibri "/>
              </a:rPr>
              <a:t>: </a:t>
            </a:r>
            <a:r>
              <a:rPr lang="de-DE" sz="2200" b="1" dirty="0">
                <a:latin typeface="Calibri "/>
              </a:rPr>
              <a:t>Green Deal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alibri "/>
              </a:rPr>
              <a:t>Focus on </a:t>
            </a:r>
            <a:r>
              <a:rPr lang="de-DE" sz="2200" dirty="0" err="1">
                <a:latin typeface="Calibri "/>
              </a:rPr>
              <a:t>achieving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climate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neutrality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by</a:t>
            </a:r>
            <a:r>
              <a:rPr lang="de-DE" sz="2200" dirty="0">
                <a:latin typeface="Calibri "/>
              </a:rPr>
              <a:t> 2050 and </a:t>
            </a:r>
            <a:r>
              <a:rPr lang="de-DE" sz="2200" dirty="0" err="1">
                <a:latin typeface="Calibri "/>
              </a:rPr>
              <a:t>interim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target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by</a:t>
            </a:r>
            <a:r>
              <a:rPr lang="de-DE" sz="2200" dirty="0">
                <a:latin typeface="Calibri "/>
              </a:rPr>
              <a:t>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latin typeface="Calibri "/>
              </a:rPr>
              <a:t>Subject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to</a:t>
            </a:r>
            <a:r>
              <a:rPr lang="de-DE" sz="2200" dirty="0">
                <a:latin typeface="Calibri "/>
              </a:rPr>
              <a:t> strong </a:t>
            </a:r>
            <a:r>
              <a:rPr lang="de-DE" sz="2200" dirty="0" err="1">
                <a:latin typeface="Calibri "/>
              </a:rPr>
              <a:t>electoral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win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for</a:t>
            </a:r>
            <a:r>
              <a:rPr lang="de-DE" sz="2200" dirty="0">
                <a:latin typeface="Calibri "/>
              </a:rPr>
              <a:t> </a:t>
            </a:r>
            <a:r>
              <a:rPr lang="de-DE" sz="2200" b="1" dirty="0" err="1">
                <a:latin typeface="Calibri "/>
              </a:rPr>
              <a:t>green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parties</a:t>
            </a:r>
            <a:r>
              <a:rPr lang="de-DE" sz="2200" dirty="0">
                <a:latin typeface="Calibri "/>
              </a:rPr>
              <a:t> in </a:t>
            </a:r>
            <a:r>
              <a:rPr lang="de-DE" sz="2200" dirty="0" err="1">
                <a:latin typeface="Calibri "/>
              </a:rPr>
              <a:t>the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Parliament</a:t>
            </a:r>
            <a:endParaRPr lang="de-DE" sz="2200" dirty="0">
              <a:latin typeface="Calibri "/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96331E4D-F3BC-5AC0-2ECB-78D4CC15FA8A}"/>
              </a:ext>
            </a:extLst>
          </p:cNvPr>
          <p:cNvSpPr/>
          <p:nvPr/>
        </p:nvSpPr>
        <p:spPr>
          <a:xfrm>
            <a:off x="6415389" y="1870958"/>
            <a:ext cx="4862211" cy="40278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200" b="1" dirty="0">
                <a:latin typeface="Calibri "/>
              </a:rPr>
              <a:t>Incoming European </a:t>
            </a:r>
            <a:r>
              <a:rPr lang="de-DE" sz="2200" b="1" dirty="0" err="1">
                <a:latin typeface="Calibri "/>
              </a:rPr>
              <a:t>Commission</a:t>
            </a:r>
            <a:endParaRPr lang="de-DE" sz="2200" b="1" dirty="0">
              <a:latin typeface="Calibri "/>
            </a:endParaRPr>
          </a:p>
          <a:p>
            <a:pPr algn="ctr"/>
            <a:r>
              <a:rPr lang="de-DE" sz="2200" i="1" dirty="0">
                <a:latin typeface="Calibri "/>
              </a:rPr>
              <a:t>„Von der Leyen II“</a:t>
            </a:r>
          </a:p>
          <a:p>
            <a:pPr algn="ctr"/>
            <a:r>
              <a:rPr lang="de-DE" sz="2200" dirty="0">
                <a:latin typeface="Calibri "/>
              </a:rPr>
              <a:t>2024 </a:t>
            </a:r>
            <a:r>
              <a:rPr lang="de-DE" sz="2200" dirty="0" err="1">
                <a:latin typeface="Calibri "/>
              </a:rPr>
              <a:t>until</a:t>
            </a:r>
            <a:r>
              <a:rPr lang="de-DE" sz="2200" dirty="0">
                <a:latin typeface="Calibri "/>
              </a:rPr>
              <a:t> 2029</a:t>
            </a:r>
          </a:p>
          <a:p>
            <a:pPr algn="ctr"/>
            <a:endParaRPr lang="de-DE" sz="2200" dirty="0">
              <a:latin typeface="Calibri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b="1" dirty="0">
              <a:latin typeface="Calibri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alibri "/>
              </a:rPr>
              <a:t>Key </a:t>
            </a:r>
            <a:r>
              <a:rPr lang="de-DE" sz="2200" dirty="0" err="1">
                <a:latin typeface="Calibri "/>
              </a:rPr>
              <a:t>project</a:t>
            </a:r>
            <a:r>
              <a:rPr lang="de-DE" sz="2200" dirty="0">
                <a:latin typeface="Calibri "/>
              </a:rPr>
              <a:t>: </a:t>
            </a:r>
            <a:r>
              <a:rPr lang="de-DE" sz="2200" b="1" dirty="0">
                <a:latin typeface="Calibri "/>
              </a:rPr>
              <a:t>Clean Industrial Deal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alibri "/>
              </a:rPr>
              <a:t>Focus on </a:t>
            </a:r>
            <a:r>
              <a:rPr lang="de-DE" sz="2200" dirty="0" err="1">
                <a:latin typeface="Calibri "/>
              </a:rPr>
              <a:t>improving</a:t>
            </a:r>
            <a:r>
              <a:rPr lang="de-DE" sz="2200" dirty="0">
                <a:latin typeface="Calibri "/>
              </a:rPr>
              <a:t> European </a:t>
            </a:r>
            <a:r>
              <a:rPr lang="de-DE" sz="2200" dirty="0" err="1">
                <a:latin typeface="Calibri "/>
              </a:rPr>
              <a:t>competitiveness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while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completing</a:t>
            </a:r>
            <a:r>
              <a:rPr lang="de-DE" sz="2200" dirty="0">
                <a:latin typeface="Calibri "/>
              </a:rPr>
              <a:t> Green Deal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latin typeface="Calibri "/>
              </a:rPr>
              <a:t>Subject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to</a:t>
            </a:r>
            <a:r>
              <a:rPr lang="de-DE" sz="2200" dirty="0">
                <a:latin typeface="Calibri "/>
              </a:rPr>
              <a:t> a shift in </a:t>
            </a:r>
            <a:r>
              <a:rPr lang="de-DE" sz="2200" dirty="0" err="1">
                <a:latin typeface="Calibri "/>
              </a:rPr>
              <a:t>the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Parliament</a:t>
            </a:r>
            <a:r>
              <a:rPr lang="de-DE" sz="2200" dirty="0">
                <a:latin typeface="Calibri "/>
              </a:rPr>
              <a:t> </a:t>
            </a:r>
            <a:r>
              <a:rPr lang="de-DE" sz="2200" dirty="0" err="1">
                <a:latin typeface="Calibri "/>
              </a:rPr>
              <a:t>toward</a:t>
            </a:r>
            <a:r>
              <a:rPr lang="de-DE" sz="2200" dirty="0">
                <a:latin typeface="Calibri "/>
              </a:rPr>
              <a:t> </a:t>
            </a:r>
            <a:r>
              <a:rPr lang="de-DE" sz="2200" b="1" dirty="0" err="1">
                <a:latin typeface="Calibri "/>
              </a:rPr>
              <a:t>conservative</a:t>
            </a:r>
            <a:r>
              <a:rPr lang="de-DE" sz="2200" dirty="0">
                <a:latin typeface="Calibri "/>
              </a:rPr>
              <a:t> </a:t>
            </a:r>
            <a:r>
              <a:rPr lang="de-DE" sz="2400" dirty="0" err="1"/>
              <a:t>parties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8B7955-FB5A-7DA0-C0DF-18800893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004FBBB-D6AB-13BB-0E34-04D8BB46FD8C}"/>
              </a:ext>
            </a:extLst>
          </p:cNvPr>
          <p:cNvSpPr/>
          <p:nvPr/>
        </p:nvSpPr>
        <p:spPr>
          <a:xfrm>
            <a:off x="2684718" y="2087434"/>
            <a:ext cx="2950509" cy="3834706"/>
          </a:xfrm>
          <a:custGeom>
            <a:avLst/>
            <a:gdLst>
              <a:gd name="connsiteX0" fmla="*/ 0 w 3232068"/>
              <a:gd name="connsiteY0" fmla="*/ 0 h 4298647"/>
              <a:gd name="connsiteX1" fmla="*/ 3232068 w 3232068"/>
              <a:gd name="connsiteY1" fmla="*/ 0 h 4298647"/>
              <a:gd name="connsiteX2" fmla="*/ 3232068 w 3232068"/>
              <a:gd name="connsiteY2" fmla="*/ 4298647 h 4298647"/>
              <a:gd name="connsiteX3" fmla="*/ 0 w 3232068"/>
              <a:gd name="connsiteY3" fmla="*/ 4298647 h 4298647"/>
              <a:gd name="connsiteX4" fmla="*/ 0 w 3232068"/>
              <a:gd name="connsiteY4" fmla="*/ 0 h 429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2068" h="4298647">
                <a:moveTo>
                  <a:pt x="0" y="0"/>
                </a:moveTo>
                <a:lnTo>
                  <a:pt x="3232068" y="0"/>
                </a:lnTo>
                <a:lnTo>
                  <a:pt x="3232068" y="4298647"/>
                </a:lnTo>
                <a:lnTo>
                  <a:pt x="0" y="42986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2885" rIns="0" bIns="0" numCol="1" spcCol="1270" anchor="t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6500" kern="1200"/>
          </a:p>
        </p:txBody>
      </p:sp>
      <p:sp>
        <p:nvSpPr>
          <p:cNvPr id="14" name="Flussdiagramm: Auszug 13">
            <a:extLst>
              <a:ext uri="{FF2B5EF4-FFF2-40B4-BE49-F238E27FC236}">
                <a16:creationId xmlns:a16="http://schemas.microsoft.com/office/drawing/2014/main" id="{A0EA9D8D-C6AD-85D7-D03D-53DE6C1417F1}"/>
              </a:ext>
            </a:extLst>
          </p:cNvPr>
          <p:cNvSpPr/>
          <p:nvPr/>
        </p:nvSpPr>
        <p:spPr>
          <a:xfrm rot="5400000">
            <a:off x="5509260" y="4471106"/>
            <a:ext cx="1343344" cy="1091702"/>
          </a:xfrm>
          <a:prstGeom prst="flowChartExtract">
            <a:avLst/>
          </a:prstGeom>
          <a:ln w="28575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3F012776-9BA0-8CEA-A091-6B6167178381}"/>
              </a:ext>
            </a:extLst>
          </p:cNvPr>
          <p:cNvSpPr/>
          <p:nvPr/>
        </p:nvSpPr>
        <p:spPr>
          <a:xfrm>
            <a:off x="7176611" y="2087434"/>
            <a:ext cx="2950509" cy="3834706"/>
          </a:xfrm>
          <a:custGeom>
            <a:avLst/>
            <a:gdLst>
              <a:gd name="connsiteX0" fmla="*/ 0 w 3232068"/>
              <a:gd name="connsiteY0" fmla="*/ 0 h 4298647"/>
              <a:gd name="connsiteX1" fmla="*/ 3232068 w 3232068"/>
              <a:gd name="connsiteY1" fmla="*/ 0 h 4298647"/>
              <a:gd name="connsiteX2" fmla="*/ 3232068 w 3232068"/>
              <a:gd name="connsiteY2" fmla="*/ 4298647 h 4298647"/>
              <a:gd name="connsiteX3" fmla="*/ 0 w 3232068"/>
              <a:gd name="connsiteY3" fmla="*/ 4298647 h 4298647"/>
              <a:gd name="connsiteX4" fmla="*/ 0 w 3232068"/>
              <a:gd name="connsiteY4" fmla="*/ 0 h 429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2068" h="4298647">
                <a:moveTo>
                  <a:pt x="0" y="0"/>
                </a:moveTo>
                <a:lnTo>
                  <a:pt x="3232068" y="0"/>
                </a:lnTo>
                <a:lnTo>
                  <a:pt x="3232068" y="4298647"/>
                </a:lnTo>
                <a:lnTo>
                  <a:pt x="0" y="42986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2885" rIns="0" bIns="0" numCol="1" spcCol="1270" anchor="t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6500" kern="120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205059E-B32D-E77D-6D51-24AD43E70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1493" r="391" b="23507"/>
          <a:stretch/>
        </p:blipFill>
        <p:spPr bwMode="auto">
          <a:xfrm>
            <a:off x="5274397" y="2355788"/>
            <a:ext cx="1511461" cy="15114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 descr="Blatt mit einfarbiger Füllung">
            <a:extLst>
              <a:ext uri="{FF2B5EF4-FFF2-40B4-BE49-F238E27FC236}">
                <a16:creationId xmlns:a16="http://schemas.microsoft.com/office/drawing/2014/main" id="{896D6242-40A7-F4C3-C6DF-C8F151BDF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8121" y="3155658"/>
            <a:ext cx="755870" cy="755870"/>
          </a:xfrm>
          <a:prstGeom prst="rect">
            <a:avLst/>
          </a:prstGeom>
        </p:spPr>
      </p:pic>
      <p:pic>
        <p:nvPicPr>
          <p:cNvPr id="24" name="Grafik 23" descr="Produktion mit einfarbiger Füllung">
            <a:extLst>
              <a:ext uri="{FF2B5EF4-FFF2-40B4-BE49-F238E27FC236}">
                <a16:creationId xmlns:a16="http://schemas.microsoft.com/office/drawing/2014/main" id="{6B194DD1-9F0C-9250-5D0E-3B5107355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28489" y="3149604"/>
            <a:ext cx="755870" cy="755870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D7A0CEF9-3D82-D137-9279-214FE7A7A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949" y="582611"/>
            <a:ext cx="11005618" cy="705861"/>
          </a:xfrm>
        </p:spPr>
        <p:txBody>
          <a:bodyPr/>
          <a:lstStyle/>
          <a:p>
            <a:r>
              <a:rPr lang="en-US" b="1" dirty="0">
                <a:latin typeface="Calibri "/>
              </a:rPr>
              <a:t>Political Agenda 2024 - 2029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26EE32-BAF2-7272-C46E-170F9B27EB2F}"/>
              </a:ext>
            </a:extLst>
          </p:cNvPr>
          <p:cNvSpPr txBox="1"/>
          <p:nvPr/>
        </p:nvSpPr>
        <p:spPr>
          <a:xfrm>
            <a:off x="769802" y="5993247"/>
            <a:ext cx="2758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 "/>
              </a:rPr>
              <a:t>Source: European Union, 2019 - EP </a:t>
            </a:r>
            <a:endParaRPr lang="de-DE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88428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8BBE6882-9017-4BBF-067C-13FC310B6F7A}"/>
              </a:ext>
            </a:extLst>
          </p:cNvPr>
          <p:cNvSpPr/>
          <p:nvPr/>
        </p:nvSpPr>
        <p:spPr>
          <a:xfrm rot="10800000">
            <a:off x="-1" y="339365"/>
            <a:ext cx="12192000" cy="137631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F81EF88-ED3B-3677-1D57-EE3DB892B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Calibri "/>
              </a:rPr>
              <a:t>European </a:t>
            </a:r>
            <a:r>
              <a:rPr lang="de-DE" dirty="0" err="1">
                <a:latin typeface="Calibri "/>
              </a:rPr>
              <a:t>Commission</a:t>
            </a:r>
            <a:r>
              <a:rPr lang="de-DE" dirty="0">
                <a:latin typeface="Calibri "/>
              </a:rPr>
              <a:t>: </a:t>
            </a:r>
            <a:r>
              <a:rPr lang="de-DE" dirty="0" err="1">
                <a:latin typeface="Calibri "/>
              </a:rPr>
              <a:t>Affordable</a:t>
            </a:r>
            <a:r>
              <a:rPr lang="de-DE" dirty="0">
                <a:latin typeface="Calibri "/>
              </a:rPr>
              <a:t> Housing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0C3293-B477-2A0B-E54A-1B0E4474CE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949" y="1715678"/>
            <a:ext cx="11005618" cy="1610847"/>
          </a:xfrm>
        </p:spPr>
        <p:txBody>
          <a:bodyPr/>
          <a:lstStyle/>
          <a:p>
            <a:r>
              <a:rPr lang="en-US" dirty="0">
                <a:latin typeface="Calibri "/>
              </a:rPr>
              <a:t>In her candidature speech, President von der Leyen promised affordable housing as well as lower energy prices for consumers and industry</a:t>
            </a:r>
            <a:endParaRPr lang="de-DE" dirty="0">
              <a:latin typeface="Calibri "/>
            </a:endParaRPr>
          </a:p>
          <a:p>
            <a:pPr marL="0" indent="0">
              <a:buNone/>
            </a:pPr>
            <a:r>
              <a:rPr lang="de-DE" dirty="0">
                <a:latin typeface="Calibri "/>
                <a:sym typeface="Wingdings" panose="05000000000000000000" pitchFamily="2" charset="2"/>
              </a:rPr>
              <a:t> </a:t>
            </a:r>
            <a:r>
              <a:rPr lang="de-DE" dirty="0">
                <a:latin typeface="Calibri "/>
              </a:rPr>
              <a:t>New EU Commissioner </a:t>
            </a:r>
            <a:r>
              <a:rPr lang="de-DE" dirty="0" err="1">
                <a:latin typeface="Calibri "/>
              </a:rPr>
              <a:t>as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well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as</a:t>
            </a:r>
            <a:r>
              <a:rPr lang="de-DE" dirty="0">
                <a:latin typeface="Calibri "/>
              </a:rPr>
              <a:t> EU </a:t>
            </a:r>
            <a:r>
              <a:rPr lang="de-DE" dirty="0" err="1">
                <a:latin typeface="Calibri "/>
              </a:rPr>
              <a:t>task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force</a:t>
            </a:r>
            <a:r>
              <a:rPr lang="de-DE" dirty="0">
                <a:latin typeface="Calibri "/>
              </a:rPr>
              <a:t> on </a:t>
            </a:r>
            <a:r>
              <a:rPr lang="de-DE" dirty="0" err="1">
                <a:latin typeface="Calibri "/>
              </a:rPr>
              <a:t>housing</a:t>
            </a:r>
            <a:r>
              <a:rPr lang="de-DE" dirty="0">
                <a:latin typeface="Calibri "/>
              </a:rPr>
              <a:t> </a:t>
            </a:r>
            <a:r>
              <a:rPr lang="de-DE" dirty="0" err="1">
                <a:latin typeface="Calibri "/>
              </a:rPr>
              <a:t>affordability</a:t>
            </a:r>
            <a:endParaRPr lang="de-DE" dirty="0">
              <a:latin typeface="Calibri "/>
            </a:endParaRPr>
          </a:p>
          <a:p>
            <a:pPr marL="0" indent="0">
              <a:buNone/>
            </a:pPr>
            <a:r>
              <a:rPr lang="en-US" i="1" dirty="0"/>
              <a:t>	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8B7955-FB5A-7DA0-C0DF-18800893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F92-2C2F-41E2-A216-D422BF616F51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8A8EB7-8C03-BD11-7E8C-83AD0D7CF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1493" r="391" b="23507"/>
          <a:stretch/>
        </p:blipFill>
        <p:spPr bwMode="auto">
          <a:xfrm>
            <a:off x="598949" y="3429001"/>
            <a:ext cx="2014402" cy="20144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AF051DE-17CC-558A-7903-E78056DFF7C0}"/>
              </a:ext>
            </a:extLst>
          </p:cNvPr>
          <p:cNvSpPr txBox="1"/>
          <p:nvPr/>
        </p:nvSpPr>
        <p:spPr>
          <a:xfrm>
            <a:off x="2898785" y="3429000"/>
            <a:ext cx="8803755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944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“Europe faces 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crisis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[…], People are struggling to find affordable homes. This is why, for the first time, I will appoint a Commissioner with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responsibility for housing.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944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a European Affordable Housing Plan,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look at all the drivers of the crisis and to help unlock the private and public investment needed.”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D10D27-44CC-D849-006B-896DE83FD974}"/>
              </a:ext>
            </a:extLst>
          </p:cNvPr>
          <p:cNvSpPr txBox="1"/>
          <p:nvPr/>
        </p:nvSpPr>
        <p:spPr>
          <a:xfrm>
            <a:off x="769802" y="5993247"/>
            <a:ext cx="2758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 "/>
              </a:rPr>
              <a:t>Source: European Union, 2019 - EP </a:t>
            </a:r>
            <a:endParaRPr lang="de-DE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14674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05DD892F6ED54D88D9BE09EFDFDA9E" ma:contentTypeVersion="16" ma:contentTypeDescription="Ein neues Dokument erstellen." ma:contentTypeScope="" ma:versionID="c6253c857409621e50e67bd987a7c1e2">
  <xsd:schema xmlns:xsd="http://www.w3.org/2001/XMLSchema" xmlns:xs="http://www.w3.org/2001/XMLSchema" xmlns:p="http://schemas.microsoft.com/office/2006/metadata/properties" xmlns:ns2="fb996896-76d8-490a-a2ba-1aff426e43a8" xmlns:ns3="d3073ed7-4f59-4eb9-af0d-9163aec8a3cd" targetNamespace="http://schemas.microsoft.com/office/2006/metadata/properties" ma:root="true" ma:fieldsID="19f0149d5d895cd18c62c8689b3e7e2d" ns2:_="" ns3:_="">
    <xsd:import namespace="fb996896-76d8-490a-a2ba-1aff426e43a8"/>
    <xsd:import namespace="d3073ed7-4f59-4eb9-af0d-9163aec8a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96896-76d8-490a-a2ba-1aff426e4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325f023e-045c-48fa-9107-ad22c3203d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73ed7-4f59-4eb9-af0d-9163aec8a3c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5e449f6-04ee-419a-a522-19394d612176}" ma:internalName="TaxCatchAll" ma:showField="CatchAllData" ma:web="d3073ed7-4f59-4eb9-af0d-9163aec8a3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7BB473-7C59-4286-9656-83F55ABDB44D}">
  <ds:schemaRefs>
    <ds:schemaRef ds:uri="d3073ed7-4f59-4eb9-af0d-9163aec8a3cd"/>
    <ds:schemaRef ds:uri="fb996896-76d8-490a-a2ba-1aff426e43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466153-7B95-4603-93F8-D21CDF9DD8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876</Words>
  <Application>Microsoft Office PowerPoint</Application>
  <PresentationFormat>Breitbild</PresentationFormat>
  <Paragraphs>155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Günther, Claudia</dc:creator>
  <cp:lastModifiedBy>Pierre Reiner</cp:lastModifiedBy>
  <cp:revision>7</cp:revision>
  <dcterms:created xsi:type="dcterms:W3CDTF">2018-10-23T07:44:33Z</dcterms:created>
  <dcterms:modified xsi:type="dcterms:W3CDTF">2024-09-13T09:06:55Z</dcterms:modified>
</cp:coreProperties>
</file>